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1"/>
  </p:notesMasterIdLst>
  <p:sldIdLst>
    <p:sldId id="261" r:id="rId5"/>
    <p:sldId id="924" r:id="rId6"/>
    <p:sldId id="905" r:id="rId7"/>
    <p:sldId id="262" r:id="rId8"/>
    <p:sldId id="925" r:id="rId9"/>
    <p:sldId id="263" r:id="rId10"/>
    <p:sldId id="926" r:id="rId11"/>
    <p:sldId id="907" r:id="rId12"/>
    <p:sldId id="265" r:id="rId13"/>
    <p:sldId id="266" r:id="rId14"/>
    <p:sldId id="927" r:id="rId15"/>
    <p:sldId id="930" r:id="rId16"/>
    <p:sldId id="324" r:id="rId17"/>
    <p:sldId id="931" r:id="rId18"/>
    <p:sldId id="911" r:id="rId19"/>
    <p:sldId id="912" r:id="rId20"/>
    <p:sldId id="928" r:id="rId21"/>
    <p:sldId id="287" r:id="rId22"/>
    <p:sldId id="288" r:id="rId23"/>
    <p:sldId id="900" r:id="rId24"/>
    <p:sldId id="290" r:id="rId25"/>
    <p:sldId id="323" r:id="rId26"/>
    <p:sldId id="915" r:id="rId27"/>
    <p:sldId id="933" r:id="rId28"/>
    <p:sldId id="916" r:id="rId29"/>
    <p:sldId id="917" r:id="rId30"/>
    <p:sldId id="929" r:id="rId31"/>
    <p:sldId id="934" r:id="rId32"/>
    <p:sldId id="311" r:id="rId33"/>
    <p:sldId id="913" r:id="rId34"/>
    <p:sldId id="932" r:id="rId35"/>
    <p:sldId id="918" r:id="rId36"/>
    <p:sldId id="919" r:id="rId37"/>
    <p:sldId id="272" r:id="rId38"/>
    <p:sldId id="870" r:id="rId39"/>
    <p:sldId id="871"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cco, Cathy M - Washington, DC" initials="SCM-WD" lastIdx="1" clrIdx="0">
    <p:extLst>
      <p:ext uri="{19B8F6BF-5375-455C-9EA6-DF929625EA0E}">
        <p15:presenceInfo xmlns:p15="http://schemas.microsoft.com/office/powerpoint/2012/main" userId="S-1-5-21-815684394-1082799842-1103567298-1987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F6B600"/>
    <a:srgbClr val="FF4747"/>
    <a:srgbClr val="FF2525"/>
    <a:srgbClr val="0000FF"/>
    <a:srgbClr val="1E38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4359" autoAdjust="0"/>
  </p:normalViewPr>
  <p:slideViewPr>
    <p:cSldViewPr snapToGrid="0" snapToObjects="1">
      <p:cViewPr>
        <p:scale>
          <a:sx n="90" d="100"/>
          <a:sy n="90" d="100"/>
        </p:scale>
        <p:origin x="532" y="-3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D8B8A-E7AE-4027-BFE0-74B29EB7AE98}" type="doc">
      <dgm:prSet loTypeId="urn:microsoft.com/office/officeart/2005/8/layout/lProcess2" loCatId="list" qsTypeId="urn:microsoft.com/office/officeart/2005/8/quickstyle/3d3" qsCatId="3D" csTypeId="urn:microsoft.com/office/officeart/2005/8/colors/colorful1" csCatId="colorful" phldr="1"/>
      <dgm:spPr/>
      <dgm:t>
        <a:bodyPr/>
        <a:lstStyle/>
        <a:p>
          <a:endParaRPr lang="en-US"/>
        </a:p>
      </dgm:t>
    </dgm:pt>
    <dgm:pt modelId="{1301E0C0-B0D2-4405-BF6D-EB93B01E62B6}">
      <dgm:prSet phldrT="[Text]" custT="1"/>
      <dgm:spPr/>
      <dgm:t>
        <a:bodyPr/>
        <a:lstStyle/>
        <a:p>
          <a:r>
            <a:rPr lang="en-US" sz="2000" dirty="0">
              <a:latin typeface="Arial" panose="020B0604020202020204" pitchFamily="34" charset="0"/>
              <a:cs typeface="Arial" panose="020B0604020202020204" pitchFamily="34" charset="0"/>
            </a:rPr>
            <a:t>Mail Design Professional</a:t>
          </a:r>
        </a:p>
      </dgm:t>
    </dgm:pt>
    <dgm:pt modelId="{CFD79323-D6BE-469B-8E7B-ADD059B67BAF}" type="parTrans" cxnId="{4E1CCE50-81CF-4E49-9CC7-290B8948E870}">
      <dgm:prSet/>
      <dgm:spPr/>
      <dgm:t>
        <a:bodyPr/>
        <a:lstStyle/>
        <a:p>
          <a:endParaRPr lang="en-US"/>
        </a:p>
      </dgm:t>
    </dgm:pt>
    <dgm:pt modelId="{2047DC2C-CE6F-4671-8562-D35713D55486}" type="sibTrans" cxnId="{4E1CCE50-81CF-4E49-9CC7-290B8948E870}">
      <dgm:prSet/>
      <dgm:spPr/>
      <dgm:t>
        <a:bodyPr/>
        <a:lstStyle/>
        <a:p>
          <a:endParaRPr lang="en-US"/>
        </a:p>
      </dgm:t>
    </dgm:pt>
    <dgm:pt modelId="{41FD1A2B-AF40-4320-890D-489CF0C46659}">
      <dgm:prSet phldrT="[Text]" custT="1"/>
      <dgm:spPr/>
      <dgm:t>
        <a:bodyPr/>
        <a:lstStyle/>
        <a:p>
          <a:pPr>
            <a:buFont typeface="Symbol" panose="05050102010706020507" pitchFamily="18" charset="2"/>
            <a:buChar char=""/>
          </a:pPr>
          <a:r>
            <a:rPr lang="en-US" sz="1000" dirty="0">
              <a:latin typeface="Abadi Extra Light" panose="020B0204020104020204" pitchFamily="34" charset="0"/>
            </a:rPr>
            <a:t>Addressing</a:t>
          </a:r>
        </a:p>
      </dgm:t>
    </dgm:pt>
    <dgm:pt modelId="{EB8A6E50-01D3-42D9-B339-BDE8F1DCE41F}" type="parTrans" cxnId="{8756C82B-4FF9-46AD-93E0-D04443F20419}">
      <dgm:prSet/>
      <dgm:spPr/>
      <dgm:t>
        <a:bodyPr/>
        <a:lstStyle/>
        <a:p>
          <a:endParaRPr lang="en-US"/>
        </a:p>
      </dgm:t>
    </dgm:pt>
    <dgm:pt modelId="{D367111D-1F79-48B7-952D-F6F1C174CC1D}" type="sibTrans" cxnId="{8756C82B-4FF9-46AD-93E0-D04443F20419}">
      <dgm:prSet/>
      <dgm:spPr/>
      <dgm:t>
        <a:bodyPr/>
        <a:lstStyle/>
        <a:p>
          <a:endParaRPr lang="en-US"/>
        </a:p>
      </dgm:t>
    </dgm:pt>
    <dgm:pt modelId="{59569B42-0DA2-4D80-AD66-B3418F885B23}">
      <dgm:prSet custT="1"/>
      <dgm:spPr/>
      <dgm:t>
        <a:bodyPr/>
        <a:lstStyle/>
        <a:p>
          <a:pPr>
            <a:buFont typeface="Symbol" panose="05050102010706020507" pitchFamily="18" charset="2"/>
            <a:buChar char=""/>
          </a:pPr>
          <a:r>
            <a:rPr lang="en-US" sz="1000" dirty="0">
              <a:latin typeface="Abadi Extra Light" panose="020B0204020104020204" pitchFamily="34" charset="0"/>
            </a:rPr>
            <a:t>AIS Products</a:t>
          </a:r>
        </a:p>
      </dgm:t>
    </dgm:pt>
    <dgm:pt modelId="{65258D07-670F-4B90-99C9-6605DF56734B}" type="parTrans" cxnId="{6652E579-4E2E-4BCF-B390-139E836EB959}">
      <dgm:prSet/>
      <dgm:spPr/>
      <dgm:t>
        <a:bodyPr/>
        <a:lstStyle/>
        <a:p>
          <a:endParaRPr lang="en-US"/>
        </a:p>
      </dgm:t>
    </dgm:pt>
    <dgm:pt modelId="{381B8B4D-7896-41B3-8B0D-49CCA8E1EBAE}" type="sibTrans" cxnId="{6652E579-4E2E-4BCF-B390-139E836EB959}">
      <dgm:prSet/>
      <dgm:spPr/>
      <dgm:t>
        <a:bodyPr/>
        <a:lstStyle/>
        <a:p>
          <a:endParaRPr lang="en-US"/>
        </a:p>
      </dgm:t>
    </dgm:pt>
    <dgm:pt modelId="{42E9CC11-C0D7-4E17-9826-C3C494BBC7BB}">
      <dgm:prSet custT="1"/>
      <dgm:spPr/>
      <dgm:t>
        <a:bodyPr/>
        <a:lstStyle/>
        <a:p>
          <a:pPr>
            <a:buFont typeface="Symbol" panose="05050102010706020507" pitchFamily="18" charset="2"/>
            <a:buChar char=""/>
          </a:pPr>
          <a:r>
            <a:rPr lang="en-US" sz="1000" dirty="0">
              <a:latin typeface="Abadi Extra Light" panose="020B0204020104020204" pitchFamily="34" charset="0"/>
            </a:rPr>
            <a:t>Automation Flats</a:t>
          </a:r>
        </a:p>
      </dgm:t>
    </dgm:pt>
    <dgm:pt modelId="{8CA1FE2E-B921-4874-AF4D-ED28E898052E}" type="parTrans" cxnId="{95B6F64A-6CB0-4714-BA98-183AA37858FE}">
      <dgm:prSet/>
      <dgm:spPr/>
      <dgm:t>
        <a:bodyPr/>
        <a:lstStyle/>
        <a:p>
          <a:endParaRPr lang="en-US"/>
        </a:p>
      </dgm:t>
    </dgm:pt>
    <dgm:pt modelId="{A4576683-5B24-4240-AD14-CC93B685BD3C}" type="sibTrans" cxnId="{95B6F64A-6CB0-4714-BA98-183AA37858FE}">
      <dgm:prSet/>
      <dgm:spPr/>
      <dgm:t>
        <a:bodyPr/>
        <a:lstStyle/>
        <a:p>
          <a:endParaRPr lang="en-US"/>
        </a:p>
      </dgm:t>
    </dgm:pt>
    <dgm:pt modelId="{7AEA1481-4D4D-4BE3-82E3-357FDC3B6471}">
      <dgm:prSet custT="1"/>
      <dgm:spPr/>
      <dgm:t>
        <a:bodyPr/>
        <a:lstStyle/>
        <a:p>
          <a:pPr>
            <a:buFont typeface="Symbol" panose="05050102010706020507" pitchFamily="18" charset="2"/>
            <a:buChar char=""/>
          </a:pPr>
          <a:r>
            <a:rPr lang="en-US" sz="1000" dirty="0">
              <a:latin typeface="Abadi Extra Light" panose="020B0204020104020204" pitchFamily="34" charset="0"/>
            </a:rPr>
            <a:t>Automation Letters, FCM, and Standard Mail</a:t>
          </a:r>
        </a:p>
      </dgm:t>
    </dgm:pt>
    <dgm:pt modelId="{0347B8C4-3D56-484A-9AD6-A7FF7FF98497}" type="parTrans" cxnId="{3D1D2096-DB07-47A1-B080-C3E764D2FB6D}">
      <dgm:prSet/>
      <dgm:spPr/>
      <dgm:t>
        <a:bodyPr/>
        <a:lstStyle/>
        <a:p>
          <a:endParaRPr lang="en-US"/>
        </a:p>
      </dgm:t>
    </dgm:pt>
    <dgm:pt modelId="{FAEAFB36-EBA2-49ED-8D55-377D4311A878}" type="sibTrans" cxnId="{3D1D2096-DB07-47A1-B080-C3E764D2FB6D}">
      <dgm:prSet/>
      <dgm:spPr/>
      <dgm:t>
        <a:bodyPr/>
        <a:lstStyle/>
        <a:p>
          <a:endParaRPr lang="en-US"/>
        </a:p>
      </dgm:t>
    </dgm:pt>
    <dgm:pt modelId="{F48ACDC8-F51F-4A16-80BE-EE168240DDBB}">
      <dgm:prSet custT="1"/>
      <dgm:spPr/>
      <dgm:t>
        <a:bodyPr/>
        <a:lstStyle/>
        <a:p>
          <a:pPr>
            <a:buFont typeface="Symbol" panose="05050102010706020507" pitchFamily="18" charset="2"/>
            <a:buChar char=""/>
          </a:pPr>
          <a:r>
            <a:rPr lang="en-US" sz="1000" dirty="0">
              <a:latin typeface="Abadi Extra Light" panose="020B0204020104020204" pitchFamily="34" charset="0"/>
            </a:rPr>
            <a:t>Basic Mail Design</a:t>
          </a:r>
        </a:p>
      </dgm:t>
    </dgm:pt>
    <dgm:pt modelId="{4832876E-499E-41CC-9854-29104C8D21E4}" type="parTrans" cxnId="{B65C3D5A-C28E-4DE1-B5DF-ADBEFF040AF2}">
      <dgm:prSet/>
      <dgm:spPr/>
      <dgm:t>
        <a:bodyPr/>
        <a:lstStyle/>
        <a:p>
          <a:endParaRPr lang="en-US"/>
        </a:p>
      </dgm:t>
    </dgm:pt>
    <dgm:pt modelId="{8AC51548-9852-45DD-A96B-2BC60483FD40}" type="sibTrans" cxnId="{B65C3D5A-C28E-4DE1-B5DF-ADBEFF040AF2}">
      <dgm:prSet/>
      <dgm:spPr/>
      <dgm:t>
        <a:bodyPr/>
        <a:lstStyle/>
        <a:p>
          <a:endParaRPr lang="en-US"/>
        </a:p>
      </dgm:t>
    </dgm:pt>
    <dgm:pt modelId="{9DA35181-444A-4699-8CD9-67A2F9C44CD9}">
      <dgm:prSet custT="1"/>
      <dgm:spPr/>
      <dgm:t>
        <a:bodyPr/>
        <a:lstStyle/>
        <a:p>
          <a:pPr>
            <a:buFont typeface="Symbol" panose="05050102010706020507" pitchFamily="18" charset="2"/>
            <a:buChar char=""/>
          </a:pPr>
          <a:r>
            <a:rPr lang="en-US" sz="1000" dirty="0">
              <a:latin typeface="Abadi Extra Light" panose="020B0204020104020204" pitchFamily="34" charset="0"/>
            </a:rPr>
            <a:t>Classes of Mail </a:t>
          </a:r>
        </a:p>
      </dgm:t>
    </dgm:pt>
    <dgm:pt modelId="{41164A54-B7B2-40A9-81AC-7B27E369B5D0}" type="parTrans" cxnId="{923B1BAC-74AE-46CB-8B3F-36E8DF3A37A1}">
      <dgm:prSet/>
      <dgm:spPr/>
      <dgm:t>
        <a:bodyPr/>
        <a:lstStyle/>
        <a:p>
          <a:endParaRPr lang="en-US"/>
        </a:p>
      </dgm:t>
    </dgm:pt>
    <dgm:pt modelId="{D21CB14D-45E2-4F10-A6B0-36EFF332774E}" type="sibTrans" cxnId="{923B1BAC-74AE-46CB-8B3F-36E8DF3A37A1}">
      <dgm:prSet/>
      <dgm:spPr/>
      <dgm:t>
        <a:bodyPr/>
        <a:lstStyle/>
        <a:p>
          <a:endParaRPr lang="en-US"/>
        </a:p>
      </dgm:t>
    </dgm:pt>
    <dgm:pt modelId="{FF5727B4-A639-40B2-B611-2B2467A40DE5}">
      <dgm:prSet custT="1"/>
      <dgm:spPr/>
      <dgm:t>
        <a:bodyPr/>
        <a:lstStyle/>
        <a:p>
          <a:pPr>
            <a:buFont typeface="Symbol" panose="05050102010706020507" pitchFamily="18" charset="2"/>
            <a:buChar char=""/>
          </a:pPr>
          <a:r>
            <a:rPr lang="en-US" sz="1000" dirty="0">
              <a:latin typeface="Abadi Extra Light" panose="020B0204020104020204" pitchFamily="34" charset="0"/>
            </a:rPr>
            <a:t>Intelligent Mail Barcode Formats</a:t>
          </a:r>
        </a:p>
      </dgm:t>
    </dgm:pt>
    <dgm:pt modelId="{0792745C-1D0D-4450-91F5-E4D7550A7124}" type="parTrans" cxnId="{A1AA129E-F662-4EF0-B38B-1DA51014CFE6}">
      <dgm:prSet/>
      <dgm:spPr/>
      <dgm:t>
        <a:bodyPr/>
        <a:lstStyle/>
        <a:p>
          <a:endParaRPr lang="en-US"/>
        </a:p>
      </dgm:t>
    </dgm:pt>
    <dgm:pt modelId="{A2365262-A10E-47F6-95EF-45EA3F562023}" type="sibTrans" cxnId="{A1AA129E-F662-4EF0-B38B-1DA51014CFE6}">
      <dgm:prSet/>
      <dgm:spPr/>
      <dgm:t>
        <a:bodyPr/>
        <a:lstStyle/>
        <a:p>
          <a:endParaRPr lang="en-US"/>
        </a:p>
      </dgm:t>
    </dgm:pt>
    <dgm:pt modelId="{C52FACB3-AE51-4E1A-8025-6AD2CAA9F407}">
      <dgm:prSet custT="1"/>
      <dgm:spPr/>
      <dgm:t>
        <a:bodyPr/>
        <a:lstStyle/>
        <a:p>
          <a:pPr>
            <a:buFont typeface="Symbol" panose="05050102010706020507" pitchFamily="18" charset="2"/>
            <a:buChar char=""/>
          </a:pPr>
          <a:r>
            <a:rPr lang="en-US" sz="1000" dirty="0">
              <a:latin typeface="Abadi Extra Light" panose="020B0204020104020204" pitchFamily="34" charset="0"/>
            </a:rPr>
            <a:t>Postage Payment Methods</a:t>
          </a:r>
        </a:p>
      </dgm:t>
    </dgm:pt>
    <dgm:pt modelId="{185A1175-54F4-4A76-B4A1-D0B588C632AC}" type="parTrans" cxnId="{D3CFEC7E-3926-4CD9-9371-2932E77FC978}">
      <dgm:prSet/>
      <dgm:spPr/>
      <dgm:t>
        <a:bodyPr/>
        <a:lstStyle/>
        <a:p>
          <a:endParaRPr lang="en-US"/>
        </a:p>
      </dgm:t>
    </dgm:pt>
    <dgm:pt modelId="{614E5979-410E-4C22-A0D7-F6A016E25B31}" type="sibTrans" cxnId="{D3CFEC7E-3926-4CD9-9371-2932E77FC978}">
      <dgm:prSet/>
      <dgm:spPr/>
      <dgm:t>
        <a:bodyPr/>
        <a:lstStyle/>
        <a:p>
          <a:endParaRPr lang="en-US"/>
        </a:p>
      </dgm:t>
    </dgm:pt>
    <dgm:pt modelId="{CFA3309B-EF4E-4777-A217-633E6DFFA183}">
      <dgm:prSet custT="1"/>
      <dgm:spPr/>
      <dgm:t>
        <a:bodyPr/>
        <a:lstStyle/>
        <a:p>
          <a:pPr>
            <a:buFont typeface="Symbol" panose="05050102010706020507" pitchFamily="18" charset="2"/>
            <a:buChar char=""/>
          </a:pPr>
          <a:r>
            <a:rPr lang="en-US" sz="1000" dirty="0">
              <a:latin typeface="Abadi Extra Light" panose="020B0204020104020204" pitchFamily="34" charset="0"/>
            </a:rPr>
            <a:t>Reply Mail</a:t>
          </a:r>
        </a:p>
      </dgm:t>
    </dgm:pt>
    <dgm:pt modelId="{4F008142-29ED-4757-AA97-EE89A07C0B26}" type="parTrans" cxnId="{512EEE7E-F1C4-4B44-85B4-6582819DDB78}">
      <dgm:prSet/>
      <dgm:spPr/>
      <dgm:t>
        <a:bodyPr/>
        <a:lstStyle/>
        <a:p>
          <a:endParaRPr lang="en-US"/>
        </a:p>
      </dgm:t>
    </dgm:pt>
    <dgm:pt modelId="{CBF519CE-363B-4B1D-B965-4DD348C407C3}" type="sibTrans" cxnId="{512EEE7E-F1C4-4B44-85B4-6582819DDB78}">
      <dgm:prSet/>
      <dgm:spPr/>
      <dgm:t>
        <a:bodyPr/>
        <a:lstStyle/>
        <a:p>
          <a:endParaRPr lang="en-US"/>
        </a:p>
      </dgm:t>
    </dgm:pt>
    <dgm:pt modelId="{7BD51CE4-2ADA-49EB-BAC8-F54C35110B40}">
      <dgm:prSet custT="1"/>
      <dgm:spPr/>
      <dgm:t>
        <a:bodyPr/>
        <a:lstStyle/>
        <a:p>
          <a:pPr>
            <a:buFont typeface="Symbol" panose="05050102010706020507" pitchFamily="18" charset="2"/>
            <a:buChar char=""/>
          </a:pPr>
          <a:r>
            <a:rPr lang="en-US" sz="1000" dirty="0">
              <a:latin typeface="Abadi Extra Light" panose="020B0204020104020204" pitchFamily="34" charset="0"/>
            </a:rPr>
            <a:t>Tads and Tidbits</a:t>
          </a:r>
          <a:endParaRPr lang="en-US" sz="1050" dirty="0">
            <a:latin typeface="Abadi Extra Light" panose="020B0204020104020204" pitchFamily="34" charset="0"/>
          </a:endParaRPr>
        </a:p>
      </dgm:t>
    </dgm:pt>
    <dgm:pt modelId="{942E762A-5861-46EB-A322-48D3C982DE2D}" type="parTrans" cxnId="{B840336B-52A7-471D-AA37-D1C21ADDC87B}">
      <dgm:prSet/>
      <dgm:spPr/>
      <dgm:t>
        <a:bodyPr/>
        <a:lstStyle/>
        <a:p>
          <a:endParaRPr lang="en-US"/>
        </a:p>
      </dgm:t>
    </dgm:pt>
    <dgm:pt modelId="{C455337F-772C-4EE1-87C3-0E6B1DBFB33E}" type="sibTrans" cxnId="{B840336B-52A7-471D-AA37-D1C21ADDC87B}">
      <dgm:prSet/>
      <dgm:spPr/>
      <dgm:t>
        <a:bodyPr/>
        <a:lstStyle/>
        <a:p>
          <a:endParaRPr lang="en-US"/>
        </a:p>
      </dgm:t>
    </dgm:pt>
    <dgm:pt modelId="{6CC9E52B-C5C8-432F-9325-ADC21D85D761}">
      <dgm:prSet phldrT="[Text]" custT="1"/>
      <dgm:spPr/>
      <dgm:t>
        <a:bodyPr/>
        <a:lstStyle/>
        <a:p>
          <a:r>
            <a:rPr lang="en-US" sz="1000" dirty="0">
              <a:latin typeface="Abadi Extra Light" panose="020B0204020104020204" pitchFamily="34" charset="0"/>
            </a:rPr>
            <a:t>Basic Mail Design</a:t>
          </a:r>
        </a:p>
      </dgm:t>
    </dgm:pt>
    <dgm:pt modelId="{5F7DB462-D4BC-4C23-9702-AE361B9ED656}" type="parTrans" cxnId="{0D04816E-629E-4B4D-B7DB-B37C6A75048F}">
      <dgm:prSet/>
      <dgm:spPr/>
      <dgm:t>
        <a:bodyPr/>
        <a:lstStyle/>
        <a:p>
          <a:endParaRPr lang="en-US"/>
        </a:p>
      </dgm:t>
    </dgm:pt>
    <dgm:pt modelId="{D8EA9209-9E0D-4D80-9A6B-BAB72CF90F12}" type="sibTrans" cxnId="{0D04816E-629E-4B4D-B7DB-B37C6A75048F}">
      <dgm:prSet/>
      <dgm:spPr/>
      <dgm:t>
        <a:bodyPr/>
        <a:lstStyle/>
        <a:p>
          <a:endParaRPr lang="en-US"/>
        </a:p>
      </dgm:t>
    </dgm:pt>
    <dgm:pt modelId="{A72B5D0C-2A56-4D19-ACBF-9EF3EA1EBABA}">
      <dgm:prSet phldrT="[Text]" custT="1"/>
      <dgm:spPr/>
      <dgm:t>
        <a:bodyPr/>
        <a:lstStyle/>
        <a:p>
          <a:pPr>
            <a:buFont typeface="Symbol" panose="05050102010706020507" pitchFamily="18" charset="2"/>
            <a:buChar char=""/>
          </a:pPr>
          <a:r>
            <a:rPr lang="en-US" sz="1000" dirty="0">
              <a:latin typeface="Abadi Extra Light" panose="020B0204020104020204" pitchFamily="34" charset="0"/>
            </a:rPr>
            <a:t>Mail Center Administration</a:t>
          </a:r>
        </a:p>
      </dgm:t>
    </dgm:pt>
    <dgm:pt modelId="{11A5F573-ED51-4E16-8C60-791688CA0361}" type="parTrans" cxnId="{76B8A4DF-AD75-4830-A41A-4E16A676F502}">
      <dgm:prSet/>
      <dgm:spPr/>
      <dgm:t>
        <a:bodyPr/>
        <a:lstStyle/>
        <a:p>
          <a:endParaRPr lang="en-US"/>
        </a:p>
      </dgm:t>
    </dgm:pt>
    <dgm:pt modelId="{939C08A1-52B7-4FB4-AFD6-B3D092DEDD19}" type="sibTrans" cxnId="{76B8A4DF-AD75-4830-A41A-4E16A676F502}">
      <dgm:prSet/>
      <dgm:spPr/>
      <dgm:t>
        <a:bodyPr/>
        <a:lstStyle/>
        <a:p>
          <a:endParaRPr lang="en-US"/>
        </a:p>
      </dgm:t>
    </dgm:pt>
    <dgm:pt modelId="{FBFF8698-A09A-4317-A2D5-3368BDDBDCE1}">
      <dgm:prSet phldrT="[Text]" custT="1"/>
      <dgm:spPr/>
      <dgm:t>
        <a:bodyPr/>
        <a:lstStyle/>
        <a:p>
          <a:pPr>
            <a:buFont typeface="Symbol" panose="05050102010706020507" pitchFamily="18" charset="2"/>
            <a:buChar char=""/>
          </a:pPr>
          <a:r>
            <a:rPr lang="en-US" sz="1000" dirty="0">
              <a:latin typeface="Abadi Extra Light" panose="020B0204020104020204" pitchFamily="34" charset="0"/>
            </a:rPr>
            <a:t>Mail Center Operations</a:t>
          </a:r>
        </a:p>
      </dgm:t>
    </dgm:pt>
    <dgm:pt modelId="{CC217777-FB9E-4EB1-9AAF-3B680B2B5ED8}" type="parTrans" cxnId="{118CF5BE-5418-49B8-9488-0487BB14EF3B}">
      <dgm:prSet/>
      <dgm:spPr/>
      <dgm:t>
        <a:bodyPr/>
        <a:lstStyle/>
        <a:p>
          <a:endParaRPr lang="en-US"/>
        </a:p>
      </dgm:t>
    </dgm:pt>
    <dgm:pt modelId="{C0A942C0-CC3C-49B8-B981-D40566819778}" type="sibTrans" cxnId="{118CF5BE-5418-49B8-9488-0487BB14EF3B}">
      <dgm:prSet/>
      <dgm:spPr/>
      <dgm:t>
        <a:bodyPr/>
        <a:lstStyle/>
        <a:p>
          <a:endParaRPr lang="en-US"/>
        </a:p>
      </dgm:t>
    </dgm:pt>
    <dgm:pt modelId="{ABF36552-5CD0-441D-BEF8-0547A17C72EE}">
      <dgm:prSet phldrT="[Text]" custT="1"/>
      <dgm:spPr/>
      <dgm:t>
        <a:bodyPr/>
        <a:lstStyle/>
        <a:p>
          <a:pPr>
            <a:buFont typeface="Symbol" panose="05050102010706020507" pitchFamily="18" charset="2"/>
            <a:buChar char=""/>
          </a:pPr>
          <a:r>
            <a:rPr lang="en-US" sz="1000" dirty="0">
              <a:latin typeface="Abadi Extra Light" panose="020B0204020104020204" pitchFamily="34" charset="0"/>
            </a:rPr>
            <a:t>Mail Center Security</a:t>
          </a:r>
        </a:p>
      </dgm:t>
    </dgm:pt>
    <dgm:pt modelId="{266B3C3E-9E00-4C4B-8C78-5580535EC73A}" type="parTrans" cxnId="{87BAD515-D270-4C16-92AE-DDCCA3C132FF}">
      <dgm:prSet/>
      <dgm:spPr/>
      <dgm:t>
        <a:bodyPr/>
        <a:lstStyle/>
        <a:p>
          <a:endParaRPr lang="en-US"/>
        </a:p>
      </dgm:t>
    </dgm:pt>
    <dgm:pt modelId="{E7481370-E9BE-477C-8E38-DAE9650AE118}" type="sibTrans" cxnId="{87BAD515-D270-4C16-92AE-DDCCA3C132FF}">
      <dgm:prSet/>
      <dgm:spPr/>
      <dgm:t>
        <a:bodyPr/>
        <a:lstStyle/>
        <a:p>
          <a:endParaRPr lang="en-US"/>
        </a:p>
      </dgm:t>
    </dgm:pt>
    <dgm:pt modelId="{410D0136-785B-4A89-AE6E-21B3E32A8446}">
      <dgm:prSet phldrT="[Text]" custT="1"/>
      <dgm:spPr/>
      <dgm:t>
        <a:bodyPr/>
        <a:lstStyle/>
        <a:p>
          <a:pPr>
            <a:buFont typeface="Symbol" panose="05050102010706020507" pitchFamily="18" charset="2"/>
            <a:buChar char=""/>
          </a:pPr>
          <a:r>
            <a:rPr lang="en-US" sz="1000" dirty="0">
              <a:latin typeface="Abadi Extra Light" panose="020B0204020104020204" pitchFamily="34" charset="0"/>
            </a:rPr>
            <a:t>Management Essentials</a:t>
          </a:r>
        </a:p>
      </dgm:t>
    </dgm:pt>
    <dgm:pt modelId="{44FD2769-1BB9-44A9-A43F-F2A7769DE1DE}" type="parTrans" cxnId="{11B04BE3-1240-49DC-8EE3-EF9FF0C4D3C2}">
      <dgm:prSet/>
      <dgm:spPr/>
      <dgm:t>
        <a:bodyPr/>
        <a:lstStyle/>
        <a:p>
          <a:endParaRPr lang="en-US"/>
        </a:p>
      </dgm:t>
    </dgm:pt>
    <dgm:pt modelId="{50532761-E311-431B-8F77-E287E457E798}" type="sibTrans" cxnId="{11B04BE3-1240-49DC-8EE3-EF9FF0C4D3C2}">
      <dgm:prSet/>
      <dgm:spPr/>
      <dgm:t>
        <a:bodyPr/>
        <a:lstStyle/>
        <a:p>
          <a:endParaRPr lang="en-US"/>
        </a:p>
      </dgm:t>
    </dgm:pt>
    <dgm:pt modelId="{C2FB8456-F4CA-46AE-B8B2-B7713EBB31D0}">
      <dgm:prSet phldrT="[Text]" custT="1"/>
      <dgm:spPr/>
      <dgm:t>
        <a:bodyPr/>
        <a:lstStyle/>
        <a:p>
          <a:pPr>
            <a:buFont typeface="Symbol" panose="05050102010706020507" pitchFamily="18" charset="2"/>
            <a:buChar char=""/>
          </a:pPr>
          <a:r>
            <a:rPr lang="en-US" sz="1000" dirty="0">
              <a:latin typeface="Abadi Extra Light" panose="020B0204020104020204" pitchFamily="34" charset="0"/>
            </a:rPr>
            <a:t>Sales and Marketing</a:t>
          </a:r>
        </a:p>
      </dgm:t>
    </dgm:pt>
    <dgm:pt modelId="{DB735966-EB18-4D61-BB9F-461F1BE75BA5}" type="parTrans" cxnId="{F4E49B50-2871-443B-8813-AD3527DC2912}">
      <dgm:prSet/>
      <dgm:spPr/>
      <dgm:t>
        <a:bodyPr/>
        <a:lstStyle/>
        <a:p>
          <a:endParaRPr lang="en-US"/>
        </a:p>
      </dgm:t>
    </dgm:pt>
    <dgm:pt modelId="{8C401AFA-A2E4-482F-9884-31C60D6D9260}" type="sibTrans" cxnId="{F4E49B50-2871-443B-8813-AD3527DC2912}">
      <dgm:prSet/>
      <dgm:spPr/>
      <dgm:t>
        <a:bodyPr/>
        <a:lstStyle/>
        <a:p>
          <a:endParaRPr lang="en-US"/>
        </a:p>
      </dgm:t>
    </dgm:pt>
    <dgm:pt modelId="{9B665F06-C19D-44FB-A262-88AC0D87DA9D}">
      <dgm:prSet phldrT="[Text]" custT="1"/>
      <dgm:spPr/>
      <dgm:t>
        <a:bodyPr/>
        <a:lstStyle/>
        <a:p>
          <a:pPr>
            <a:buFont typeface="Symbol" panose="05050102010706020507" pitchFamily="18" charset="2"/>
            <a:buChar char=""/>
          </a:pPr>
          <a:r>
            <a:rPr lang="en-US" sz="1000" dirty="0">
              <a:latin typeface="Abadi Extra Light" panose="020B0204020104020204" pitchFamily="34" charset="0"/>
            </a:rPr>
            <a:t>Technology</a:t>
          </a:r>
        </a:p>
      </dgm:t>
    </dgm:pt>
    <dgm:pt modelId="{25D826BE-EC52-4765-B08C-5BAB55ED246B}" type="parTrans" cxnId="{2DDF61B3-9CB5-42CB-A90D-DE4828DB65C1}">
      <dgm:prSet/>
      <dgm:spPr/>
      <dgm:t>
        <a:bodyPr/>
        <a:lstStyle/>
        <a:p>
          <a:endParaRPr lang="en-US"/>
        </a:p>
      </dgm:t>
    </dgm:pt>
    <dgm:pt modelId="{6311420F-BDC9-4BC3-8FE8-A059D70900E6}" type="sibTrans" cxnId="{2DDF61B3-9CB5-42CB-A90D-DE4828DB65C1}">
      <dgm:prSet/>
      <dgm:spPr/>
      <dgm:t>
        <a:bodyPr/>
        <a:lstStyle/>
        <a:p>
          <a:endParaRPr lang="en-US"/>
        </a:p>
      </dgm:t>
    </dgm:pt>
    <dgm:pt modelId="{C8395581-EB1C-4120-9459-4B713B38EB52}">
      <dgm:prSet phldrT="[Text]" custT="1"/>
      <dgm:spPr/>
      <dgm:t>
        <a:bodyPr/>
        <a:lstStyle/>
        <a:p>
          <a:pPr>
            <a:buFont typeface="Symbol" panose="05050102010706020507" pitchFamily="18" charset="2"/>
            <a:buChar char=""/>
          </a:pPr>
          <a:r>
            <a:rPr lang="en-US" sz="1000" dirty="0">
              <a:latin typeface="Abadi Extra Light" panose="020B0204020104020204" pitchFamily="34" charset="0"/>
            </a:rPr>
            <a:t>Tools and Resources</a:t>
          </a:r>
        </a:p>
      </dgm:t>
    </dgm:pt>
    <dgm:pt modelId="{0FF49890-F285-44F2-B9F3-1BD2C8213B15}" type="parTrans" cxnId="{DD7B8BBC-6298-4F4F-B27E-6761D62B0AE7}">
      <dgm:prSet/>
      <dgm:spPr/>
      <dgm:t>
        <a:bodyPr/>
        <a:lstStyle/>
        <a:p>
          <a:endParaRPr lang="en-US"/>
        </a:p>
      </dgm:t>
    </dgm:pt>
    <dgm:pt modelId="{C7290BAE-9455-4A98-A02C-2EBCD3920822}" type="sibTrans" cxnId="{DD7B8BBC-6298-4F4F-B27E-6761D62B0AE7}">
      <dgm:prSet/>
      <dgm:spPr/>
      <dgm:t>
        <a:bodyPr/>
        <a:lstStyle/>
        <a:p>
          <a:endParaRPr lang="en-US"/>
        </a:p>
      </dgm:t>
    </dgm:pt>
    <dgm:pt modelId="{202580AC-63FC-4868-B456-E630C8961513}">
      <dgm:prSet phldrT="[Text]" custT="1"/>
      <dgm:spPr/>
      <dgm:t>
        <a:bodyPr/>
        <a:lstStyle/>
        <a:p>
          <a:r>
            <a:rPr lang="en-US" sz="2000" dirty="0">
              <a:latin typeface="Arial" panose="020B0604020202020204" pitchFamily="34" charset="0"/>
              <a:cs typeface="Arial" panose="020B0604020202020204" pitchFamily="34" charset="0"/>
            </a:rPr>
            <a:t>Executive Mail Center Manager</a:t>
          </a:r>
        </a:p>
      </dgm:t>
    </dgm:pt>
    <dgm:pt modelId="{2EA84DD1-9194-4F6A-9DB5-10266FCA8B03}" type="sibTrans" cxnId="{DA4BAAF4-4DEE-41DF-8B53-75190BFDDE8C}">
      <dgm:prSet/>
      <dgm:spPr/>
      <dgm:t>
        <a:bodyPr/>
        <a:lstStyle/>
        <a:p>
          <a:endParaRPr lang="en-US"/>
        </a:p>
      </dgm:t>
    </dgm:pt>
    <dgm:pt modelId="{FC213A0F-5199-4C79-A8A1-24A80A2A0B0D}" type="parTrans" cxnId="{DA4BAAF4-4DEE-41DF-8B53-75190BFDDE8C}">
      <dgm:prSet/>
      <dgm:spPr/>
      <dgm:t>
        <a:bodyPr/>
        <a:lstStyle/>
        <a:p>
          <a:endParaRPr lang="en-US"/>
        </a:p>
      </dgm:t>
    </dgm:pt>
    <dgm:pt modelId="{171B831F-4813-4A6E-A1CB-830DF2B1B2A3}" type="pres">
      <dgm:prSet presAssocID="{3F3D8B8A-E7AE-4027-BFE0-74B29EB7AE98}" presName="theList" presStyleCnt="0">
        <dgm:presLayoutVars>
          <dgm:dir/>
          <dgm:animLvl val="lvl"/>
          <dgm:resizeHandles val="exact"/>
        </dgm:presLayoutVars>
      </dgm:prSet>
      <dgm:spPr/>
    </dgm:pt>
    <dgm:pt modelId="{D86FE072-B0AE-4B0F-85E8-B512A92790B5}" type="pres">
      <dgm:prSet presAssocID="{1301E0C0-B0D2-4405-BF6D-EB93B01E62B6}" presName="compNode" presStyleCnt="0"/>
      <dgm:spPr/>
    </dgm:pt>
    <dgm:pt modelId="{DF24FCB6-09AE-4741-834E-3C1CE9BB6A61}" type="pres">
      <dgm:prSet presAssocID="{1301E0C0-B0D2-4405-BF6D-EB93B01E62B6}" presName="aNode" presStyleLbl="bgShp" presStyleIdx="0" presStyleCnt="2" custLinFactNeighborX="6370" custLinFactNeighborY="1150"/>
      <dgm:spPr/>
    </dgm:pt>
    <dgm:pt modelId="{C0A09587-8C66-42FD-A451-535C67707792}" type="pres">
      <dgm:prSet presAssocID="{1301E0C0-B0D2-4405-BF6D-EB93B01E62B6}" presName="textNode" presStyleLbl="bgShp" presStyleIdx="0" presStyleCnt="2"/>
      <dgm:spPr/>
    </dgm:pt>
    <dgm:pt modelId="{5BEFA59D-33EB-48F2-ABEF-2DB2D1AD20ED}" type="pres">
      <dgm:prSet presAssocID="{1301E0C0-B0D2-4405-BF6D-EB93B01E62B6}" presName="compChildNode" presStyleCnt="0"/>
      <dgm:spPr/>
    </dgm:pt>
    <dgm:pt modelId="{5CD14049-22D8-46B3-A5DF-1AA6CDE60C56}" type="pres">
      <dgm:prSet presAssocID="{1301E0C0-B0D2-4405-BF6D-EB93B01E62B6}" presName="theInnerList" presStyleCnt="0"/>
      <dgm:spPr/>
    </dgm:pt>
    <dgm:pt modelId="{743BC820-732F-4BC0-A408-003E2D743FA2}" type="pres">
      <dgm:prSet presAssocID="{41FD1A2B-AF40-4320-890D-489CF0C46659}" presName="childNode" presStyleLbl="node1" presStyleIdx="0" presStyleCnt="18" custScaleY="139431" custLinFactY="27" custLinFactNeighborX="4848" custLinFactNeighborY="100000">
        <dgm:presLayoutVars>
          <dgm:bulletEnabled val="1"/>
        </dgm:presLayoutVars>
      </dgm:prSet>
      <dgm:spPr/>
    </dgm:pt>
    <dgm:pt modelId="{1C4AE6D6-61EC-4072-93C5-A2A56E57A1A5}" type="pres">
      <dgm:prSet presAssocID="{41FD1A2B-AF40-4320-890D-489CF0C46659}" presName="aSpace2" presStyleCnt="0"/>
      <dgm:spPr/>
    </dgm:pt>
    <dgm:pt modelId="{5382F809-930E-4A5F-9CFC-917F7002FFC7}" type="pres">
      <dgm:prSet presAssocID="{59569B42-0DA2-4D80-AD66-B3418F885B23}" presName="childNode" presStyleLbl="node1" presStyleIdx="1" presStyleCnt="18" custScaleY="137435" custLinFactNeighborX="5153" custLinFactNeighborY="174">
        <dgm:presLayoutVars>
          <dgm:bulletEnabled val="1"/>
        </dgm:presLayoutVars>
      </dgm:prSet>
      <dgm:spPr/>
    </dgm:pt>
    <dgm:pt modelId="{76CF2460-BC36-45D5-914B-F9491FB64582}" type="pres">
      <dgm:prSet presAssocID="{59569B42-0DA2-4D80-AD66-B3418F885B23}" presName="aSpace2" presStyleCnt="0"/>
      <dgm:spPr/>
    </dgm:pt>
    <dgm:pt modelId="{0739568E-149C-4108-A05F-EE19AB2A2C69}" type="pres">
      <dgm:prSet presAssocID="{42E9CC11-C0D7-4E17-9826-C3C494BBC7BB}" presName="childNode" presStyleLbl="node1" presStyleIdx="2" presStyleCnt="18" custScaleY="135976" custLinFactNeighborX="5171" custLinFactNeighborY="-29248">
        <dgm:presLayoutVars>
          <dgm:bulletEnabled val="1"/>
        </dgm:presLayoutVars>
      </dgm:prSet>
      <dgm:spPr/>
    </dgm:pt>
    <dgm:pt modelId="{D1DAC557-37DB-46E7-94AA-AA47827E6DCA}" type="pres">
      <dgm:prSet presAssocID="{42E9CC11-C0D7-4E17-9826-C3C494BBC7BB}" presName="aSpace2" presStyleCnt="0"/>
      <dgm:spPr/>
    </dgm:pt>
    <dgm:pt modelId="{B2BF66B9-8924-4833-8418-26D31CCBF7BB}" type="pres">
      <dgm:prSet presAssocID="{7AEA1481-4D4D-4BE3-82E3-357FDC3B6471}" presName="childNode" presStyleLbl="node1" presStyleIdx="3" presStyleCnt="18" custScaleX="100099" custScaleY="139939" custLinFactY="-970" custLinFactNeighborX="5389" custLinFactNeighborY="-100000">
        <dgm:presLayoutVars>
          <dgm:bulletEnabled val="1"/>
        </dgm:presLayoutVars>
      </dgm:prSet>
      <dgm:spPr/>
    </dgm:pt>
    <dgm:pt modelId="{F4748A56-BD1B-4E96-B86D-F1D9E06FE39B}" type="pres">
      <dgm:prSet presAssocID="{7AEA1481-4D4D-4BE3-82E3-357FDC3B6471}" presName="aSpace2" presStyleCnt="0"/>
      <dgm:spPr/>
    </dgm:pt>
    <dgm:pt modelId="{69F427BA-C10D-4D20-A74E-F517492CDD67}" type="pres">
      <dgm:prSet presAssocID="{F48ACDC8-F51F-4A16-80BE-EE168240DDBB}" presName="childNode" presStyleLbl="node1" presStyleIdx="4" presStyleCnt="18" custScaleY="133844" custLinFactNeighborX="4581" custLinFactNeighborY="-96665">
        <dgm:presLayoutVars>
          <dgm:bulletEnabled val="1"/>
        </dgm:presLayoutVars>
      </dgm:prSet>
      <dgm:spPr/>
    </dgm:pt>
    <dgm:pt modelId="{6340001B-4DB8-4984-9AE0-15D75EFF56E4}" type="pres">
      <dgm:prSet presAssocID="{F48ACDC8-F51F-4A16-80BE-EE168240DDBB}" presName="aSpace2" presStyleCnt="0"/>
      <dgm:spPr/>
    </dgm:pt>
    <dgm:pt modelId="{C3B220B1-F9B6-4248-AAA0-EE3A3925FEFB}" type="pres">
      <dgm:prSet presAssocID="{9DA35181-444A-4699-8CD9-67A2F9C44CD9}" presName="childNode" presStyleLbl="node1" presStyleIdx="5" presStyleCnt="18" custScaleY="133148" custLinFactY="-19171" custLinFactNeighborX="5119" custLinFactNeighborY="-100000">
        <dgm:presLayoutVars>
          <dgm:bulletEnabled val="1"/>
        </dgm:presLayoutVars>
      </dgm:prSet>
      <dgm:spPr/>
    </dgm:pt>
    <dgm:pt modelId="{76F3DAE7-A27F-49A9-AC7B-600CCF95FA7D}" type="pres">
      <dgm:prSet presAssocID="{9DA35181-444A-4699-8CD9-67A2F9C44CD9}" presName="aSpace2" presStyleCnt="0"/>
      <dgm:spPr/>
    </dgm:pt>
    <dgm:pt modelId="{5253FC82-D790-44A5-9BB8-9DAD4EB65B43}" type="pres">
      <dgm:prSet presAssocID="{FF5727B4-A639-40B2-B611-2B2467A40DE5}" presName="childNode" presStyleLbl="node1" presStyleIdx="6" presStyleCnt="18" custScaleY="131726" custLinFactY="-15104" custLinFactNeighborX="5173" custLinFactNeighborY="-100000">
        <dgm:presLayoutVars>
          <dgm:bulletEnabled val="1"/>
        </dgm:presLayoutVars>
      </dgm:prSet>
      <dgm:spPr/>
    </dgm:pt>
    <dgm:pt modelId="{7655AF30-6B01-4080-9090-53F4ECBCDE90}" type="pres">
      <dgm:prSet presAssocID="{FF5727B4-A639-40B2-B611-2B2467A40DE5}" presName="aSpace2" presStyleCnt="0"/>
      <dgm:spPr/>
    </dgm:pt>
    <dgm:pt modelId="{09C2EC0C-38A5-40D1-8B51-C810E3D420FA}" type="pres">
      <dgm:prSet presAssocID="{C52FACB3-AE51-4E1A-8025-6AD2CAA9F407}" presName="childNode" presStyleLbl="node1" presStyleIdx="7" presStyleCnt="18" custScaleY="134365" custLinFactY="-38" custLinFactNeighborX="5385" custLinFactNeighborY="-100000">
        <dgm:presLayoutVars>
          <dgm:bulletEnabled val="1"/>
        </dgm:presLayoutVars>
      </dgm:prSet>
      <dgm:spPr/>
    </dgm:pt>
    <dgm:pt modelId="{04AB98F8-F07E-46C0-AEB0-0C7F549BE15D}" type="pres">
      <dgm:prSet presAssocID="{C52FACB3-AE51-4E1A-8025-6AD2CAA9F407}" presName="aSpace2" presStyleCnt="0"/>
      <dgm:spPr/>
    </dgm:pt>
    <dgm:pt modelId="{67366622-B082-4A39-B5D5-0BCDA764975C}" type="pres">
      <dgm:prSet presAssocID="{CFA3309B-EF4E-4777-A217-633E6DFFA183}" presName="childNode" presStyleLbl="node1" presStyleIdx="8" presStyleCnt="18" custScaleY="132688" custLinFactY="-11460" custLinFactNeighborX="5922" custLinFactNeighborY="-100000">
        <dgm:presLayoutVars>
          <dgm:bulletEnabled val="1"/>
        </dgm:presLayoutVars>
      </dgm:prSet>
      <dgm:spPr/>
    </dgm:pt>
    <dgm:pt modelId="{FA2DE801-83F6-4735-98C8-73EFB15CC946}" type="pres">
      <dgm:prSet presAssocID="{CFA3309B-EF4E-4777-A217-633E6DFFA183}" presName="aSpace2" presStyleCnt="0"/>
      <dgm:spPr/>
    </dgm:pt>
    <dgm:pt modelId="{CB9BB2F6-E1A8-46AC-AD45-00A47838C9BD}" type="pres">
      <dgm:prSet presAssocID="{7BD51CE4-2ADA-49EB-BAC8-F54C35110B40}" presName="childNode" presStyleLbl="node1" presStyleIdx="9" presStyleCnt="18" custScaleY="133149" custLinFactY="-2867" custLinFactNeighborX="5793" custLinFactNeighborY="-100000">
        <dgm:presLayoutVars>
          <dgm:bulletEnabled val="1"/>
        </dgm:presLayoutVars>
      </dgm:prSet>
      <dgm:spPr/>
    </dgm:pt>
    <dgm:pt modelId="{B185929E-C725-4F46-9676-FA9F765D047D}" type="pres">
      <dgm:prSet presAssocID="{1301E0C0-B0D2-4405-BF6D-EB93B01E62B6}" presName="aSpace" presStyleCnt="0"/>
      <dgm:spPr/>
    </dgm:pt>
    <dgm:pt modelId="{290C2C1A-BE4E-4524-A58C-5E9499CCE516}" type="pres">
      <dgm:prSet presAssocID="{202580AC-63FC-4868-B456-E630C8961513}" presName="compNode" presStyleCnt="0"/>
      <dgm:spPr/>
    </dgm:pt>
    <dgm:pt modelId="{34E93C1E-ABA1-4008-A4DF-70D0D3EC474A}" type="pres">
      <dgm:prSet presAssocID="{202580AC-63FC-4868-B456-E630C8961513}" presName="aNode" presStyleLbl="bgShp" presStyleIdx="1" presStyleCnt="2"/>
      <dgm:spPr/>
    </dgm:pt>
    <dgm:pt modelId="{DD6D04CC-F07D-47CD-9EC3-4410CEEA01C0}" type="pres">
      <dgm:prSet presAssocID="{202580AC-63FC-4868-B456-E630C8961513}" presName="textNode" presStyleLbl="bgShp" presStyleIdx="1" presStyleCnt="2"/>
      <dgm:spPr/>
    </dgm:pt>
    <dgm:pt modelId="{F79E423D-9685-4273-BDD5-0F69C1295C6F}" type="pres">
      <dgm:prSet presAssocID="{202580AC-63FC-4868-B456-E630C8961513}" presName="compChildNode" presStyleCnt="0"/>
      <dgm:spPr/>
    </dgm:pt>
    <dgm:pt modelId="{883CBCA4-F7F9-4F9E-95E2-B7442CF0DC0B}" type="pres">
      <dgm:prSet presAssocID="{202580AC-63FC-4868-B456-E630C8961513}" presName="theInnerList" presStyleCnt="0"/>
      <dgm:spPr/>
    </dgm:pt>
    <dgm:pt modelId="{6CEF0EAB-0CB4-4293-975E-AAA21066FFB9}" type="pres">
      <dgm:prSet presAssocID="{6CC9E52B-C5C8-432F-9325-ADC21D85D761}" presName="childNode" presStyleLbl="node1" presStyleIdx="10" presStyleCnt="18">
        <dgm:presLayoutVars>
          <dgm:bulletEnabled val="1"/>
        </dgm:presLayoutVars>
      </dgm:prSet>
      <dgm:spPr/>
    </dgm:pt>
    <dgm:pt modelId="{999F1E1B-F512-4310-AF41-0E6FEC243987}" type="pres">
      <dgm:prSet presAssocID="{6CC9E52B-C5C8-432F-9325-ADC21D85D761}" presName="aSpace2" presStyleCnt="0"/>
      <dgm:spPr/>
    </dgm:pt>
    <dgm:pt modelId="{30E9E232-205B-4742-9E12-601CEC86AC03}" type="pres">
      <dgm:prSet presAssocID="{A72B5D0C-2A56-4D19-ACBF-9EF3EA1EBABA}" presName="childNode" presStyleLbl="node1" presStyleIdx="11" presStyleCnt="18">
        <dgm:presLayoutVars>
          <dgm:bulletEnabled val="1"/>
        </dgm:presLayoutVars>
      </dgm:prSet>
      <dgm:spPr/>
    </dgm:pt>
    <dgm:pt modelId="{AD8F0615-57F1-428B-92A5-8E2E1758EEC8}" type="pres">
      <dgm:prSet presAssocID="{A72B5D0C-2A56-4D19-ACBF-9EF3EA1EBABA}" presName="aSpace2" presStyleCnt="0"/>
      <dgm:spPr/>
    </dgm:pt>
    <dgm:pt modelId="{BC2E30F0-78DB-47E7-A497-CAE48CED4888}" type="pres">
      <dgm:prSet presAssocID="{FBFF8698-A09A-4317-A2D5-3368BDDBDCE1}" presName="childNode" presStyleLbl="node1" presStyleIdx="12" presStyleCnt="18">
        <dgm:presLayoutVars>
          <dgm:bulletEnabled val="1"/>
        </dgm:presLayoutVars>
      </dgm:prSet>
      <dgm:spPr/>
    </dgm:pt>
    <dgm:pt modelId="{CD5B0A2B-F8CB-4935-8324-8D49454E1133}" type="pres">
      <dgm:prSet presAssocID="{FBFF8698-A09A-4317-A2D5-3368BDDBDCE1}" presName="aSpace2" presStyleCnt="0"/>
      <dgm:spPr/>
    </dgm:pt>
    <dgm:pt modelId="{0E2C1CC7-02B6-42D3-8201-BB5CD02E5A20}" type="pres">
      <dgm:prSet presAssocID="{ABF36552-5CD0-441D-BEF8-0547A17C72EE}" presName="childNode" presStyleLbl="node1" presStyleIdx="13" presStyleCnt="18">
        <dgm:presLayoutVars>
          <dgm:bulletEnabled val="1"/>
        </dgm:presLayoutVars>
      </dgm:prSet>
      <dgm:spPr/>
    </dgm:pt>
    <dgm:pt modelId="{632D8F01-3E59-481F-A379-FA77FCC6B1BB}" type="pres">
      <dgm:prSet presAssocID="{ABF36552-5CD0-441D-BEF8-0547A17C72EE}" presName="aSpace2" presStyleCnt="0"/>
      <dgm:spPr/>
    </dgm:pt>
    <dgm:pt modelId="{2DD7C2DC-C41E-411D-B2D9-85068F319B11}" type="pres">
      <dgm:prSet presAssocID="{410D0136-785B-4A89-AE6E-21B3E32A8446}" presName="childNode" presStyleLbl="node1" presStyleIdx="14" presStyleCnt="18">
        <dgm:presLayoutVars>
          <dgm:bulletEnabled val="1"/>
        </dgm:presLayoutVars>
      </dgm:prSet>
      <dgm:spPr/>
    </dgm:pt>
    <dgm:pt modelId="{127102A2-C423-42F0-8011-DF07FC1E39AC}" type="pres">
      <dgm:prSet presAssocID="{410D0136-785B-4A89-AE6E-21B3E32A8446}" presName="aSpace2" presStyleCnt="0"/>
      <dgm:spPr/>
    </dgm:pt>
    <dgm:pt modelId="{B33948B2-5D86-4D37-93F1-9DC42A019434}" type="pres">
      <dgm:prSet presAssocID="{C2FB8456-F4CA-46AE-B8B2-B7713EBB31D0}" presName="childNode" presStyleLbl="node1" presStyleIdx="15" presStyleCnt="18">
        <dgm:presLayoutVars>
          <dgm:bulletEnabled val="1"/>
        </dgm:presLayoutVars>
      </dgm:prSet>
      <dgm:spPr/>
    </dgm:pt>
    <dgm:pt modelId="{0BEE0EEB-6C6E-4BC5-B625-00F20351E4DF}" type="pres">
      <dgm:prSet presAssocID="{C2FB8456-F4CA-46AE-B8B2-B7713EBB31D0}" presName="aSpace2" presStyleCnt="0"/>
      <dgm:spPr/>
    </dgm:pt>
    <dgm:pt modelId="{1A0E0346-1B9C-4D0A-BC84-DCA7634E6156}" type="pres">
      <dgm:prSet presAssocID="{9B665F06-C19D-44FB-A262-88AC0D87DA9D}" presName="childNode" presStyleLbl="node1" presStyleIdx="16" presStyleCnt="18">
        <dgm:presLayoutVars>
          <dgm:bulletEnabled val="1"/>
        </dgm:presLayoutVars>
      </dgm:prSet>
      <dgm:spPr/>
    </dgm:pt>
    <dgm:pt modelId="{5FBA605A-1341-4797-9415-5E98F44FAFA8}" type="pres">
      <dgm:prSet presAssocID="{9B665F06-C19D-44FB-A262-88AC0D87DA9D}" presName="aSpace2" presStyleCnt="0"/>
      <dgm:spPr/>
    </dgm:pt>
    <dgm:pt modelId="{60BAB4EC-FC02-4C68-927C-E24AEC989F49}" type="pres">
      <dgm:prSet presAssocID="{C8395581-EB1C-4120-9459-4B713B38EB52}" presName="childNode" presStyleLbl="node1" presStyleIdx="17" presStyleCnt="18">
        <dgm:presLayoutVars>
          <dgm:bulletEnabled val="1"/>
        </dgm:presLayoutVars>
      </dgm:prSet>
      <dgm:spPr/>
    </dgm:pt>
  </dgm:ptLst>
  <dgm:cxnLst>
    <dgm:cxn modelId="{4ADC8613-4423-4660-AA53-1311B623C95E}" type="presOf" srcId="{C8395581-EB1C-4120-9459-4B713B38EB52}" destId="{60BAB4EC-FC02-4C68-927C-E24AEC989F49}" srcOrd="0" destOrd="0" presId="urn:microsoft.com/office/officeart/2005/8/layout/lProcess2"/>
    <dgm:cxn modelId="{87BAD515-D270-4C16-92AE-DDCCA3C132FF}" srcId="{202580AC-63FC-4868-B456-E630C8961513}" destId="{ABF36552-5CD0-441D-BEF8-0547A17C72EE}" srcOrd="3" destOrd="0" parTransId="{266B3C3E-9E00-4C4B-8C78-5580535EC73A}" sibTransId="{E7481370-E9BE-477C-8E38-DAE9650AE118}"/>
    <dgm:cxn modelId="{4AC23218-4728-4B0F-A929-4C00363C0E7E}" type="presOf" srcId="{CFA3309B-EF4E-4777-A217-633E6DFFA183}" destId="{67366622-B082-4A39-B5D5-0BCDA764975C}" srcOrd="0" destOrd="0" presId="urn:microsoft.com/office/officeart/2005/8/layout/lProcess2"/>
    <dgm:cxn modelId="{F1EDEF28-B436-44FF-84C2-5458189B189E}" type="presOf" srcId="{C52FACB3-AE51-4E1A-8025-6AD2CAA9F407}" destId="{09C2EC0C-38A5-40D1-8B51-C810E3D420FA}" srcOrd="0" destOrd="0" presId="urn:microsoft.com/office/officeart/2005/8/layout/lProcess2"/>
    <dgm:cxn modelId="{8756C82B-4FF9-46AD-93E0-D04443F20419}" srcId="{1301E0C0-B0D2-4405-BF6D-EB93B01E62B6}" destId="{41FD1A2B-AF40-4320-890D-489CF0C46659}" srcOrd="0" destOrd="0" parTransId="{EB8A6E50-01D3-42D9-B339-BDE8F1DCE41F}" sibTransId="{D367111D-1F79-48B7-952D-F6F1C174CC1D}"/>
    <dgm:cxn modelId="{BFC24338-8F2F-4DC4-B2C7-01245B9E29A3}" type="presOf" srcId="{FF5727B4-A639-40B2-B611-2B2467A40DE5}" destId="{5253FC82-D790-44A5-9BB8-9DAD4EB65B43}" srcOrd="0" destOrd="0" presId="urn:microsoft.com/office/officeart/2005/8/layout/lProcess2"/>
    <dgm:cxn modelId="{BD59D561-812D-4749-B2C0-F265431071C9}" type="presOf" srcId="{1301E0C0-B0D2-4405-BF6D-EB93B01E62B6}" destId="{C0A09587-8C66-42FD-A451-535C67707792}" srcOrd="1" destOrd="0" presId="urn:microsoft.com/office/officeart/2005/8/layout/lProcess2"/>
    <dgm:cxn modelId="{E89C6C65-06DA-4524-BA74-1D94F6B08F3A}" type="presOf" srcId="{6CC9E52B-C5C8-432F-9325-ADC21D85D761}" destId="{6CEF0EAB-0CB4-4293-975E-AAA21066FFB9}" srcOrd="0" destOrd="0" presId="urn:microsoft.com/office/officeart/2005/8/layout/lProcess2"/>
    <dgm:cxn modelId="{9064A567-FFE4-4BA2-8EC8-0B28A81084C8}" type="presOf" srcId="{41FD1A2B-AF40-4320-890D-489CF0C46659}" destId="{743BC820-732F-4BC0-A408-003E2D743FA2}" srcOrd="0" destOrd="0" presId="urn:microsoft.com/office/officeart/2005/8/layout/lProcess2"/>
    <dgm:cxn modelId="{95B6F64A-6CB0-4714-BA98-183AA37858FE}" srcId="{1301E0C0-B0D2-4405-BF6D-EB93B01E62B6}" destId="{42E9CC11-C0D7-4E17-9826-C3C494BBC7BB}" srcOrd="2" destOrd="0" parTransId="{8CA1FE2E-B921-4874-AF4D-ED28E898052E}" sibTransId="{A4576683-5B24-4240-AD14-CC93B685BD3C}"/>
    <dgm:cxn modelId="{B840336B-52A7-471D-AA37-D1C21ADDC87B}" srcId="{1301E0C0-B0D2-4405-BF6D-EB93B01E62B6}" destId="{7BD51CE4-2ADA-49EB-BAC8-F54C35110B40}" srcOrd="9" destOrd="0" parTransId="{942E762A-5861-46EB-A322-48D3C982DE2D}" sibTransId="{C455337F-772C-4EE1-87C3-0E6B1DBFB33E}"/>
    <dgm:cxn modelId="{0D04816E-629E-4B4D-B7DB-B37C6A75048F}" srcId="{202580AC-63FC-4868-B456-E630C8961513}" destId="{6CC9E52B-C5C8-432F-9325-ADC21D85D761}" srcOrd="0" destOrd="0" parTransId="{5F7DB462-D4BC-4C23-9702-AE361B9ED656}" sibTransId="{D8EA9209-9E0D-4D80-9A6B-BAB72CF90F12}"/>
    <dgm:cxn modelId="{F4E49B50-2871-443B-8813-AD3527DC2912}" srcId="{202580AC-63FC-4868-B456-E630C8961513}" destId="{C2FB8456-F4CA-46AE-B8B2-B7713EBB31D0}" srcOrd="5" destOrd="0" parTransId="{DB735966-EB18-4D61-BB9F-461F1BE75BA5}" sibTransId="{8C401AFA-A2E4-482F-9884-31C60D6D9260}"/>
    <dgm:cxn modelId="{4E1CCE50-81CF-4E49-9CC7-290B8948E870}" srcId="{3F3D8B8A-E7AE-4027-BFE0-74B29EB7AE98}" destId="{1301E0C0-B0D2-4405-BF6D-EB93B01E62B6}" srcOrd="0" destOrd="0" parTransId="{CFD79323-D6BE-469B-8E7B-ADD059B67BAF}" sibTransId="{2047DC2C-CE6F-4671-8562-D35713D55486}"/>
    <dgm:cxn modelId="{9B74E554-C190-43EF-9540-DC9A1A2F7E10}" type="presOf" srcId="{ABF36552-5CD0-441D-BEF8-0547A17C72EE}" destId="{0E2C1CC7-02B6-42D3-8201-BB5CD02E5A20}" srcOrd="0" destOrd="0" presId="urn:microsoft.com/office/officeart/2005/8/layout/lProcess2"/>
    <dgm:cxn modelId="{6652E579-4E2E-4BCF-B390-139E836EB959}" srcId="{1301E0C0-B0D2-4405-BF6D-EB93B01E62B6}" destId="{59569B42-0DA2-4D80-AD66-B3418F885B23}" srcOrd="1" destOrd="0" parTransId="{65258D07-670F-4B90-99C9-6605DF56734B}" sibTransId="{381B8B4D-7896-41B3-8B0D-49CCA8E1EBAE}"/>
    <dgm:cxn modelId="{B65C3D5A-C28E-4DE1-B5DF-ADBEFF040AF2}" srcId="{1301E0C0-B0D2-4405-BF6D-EB93B01E62B6}" destId="{F48ACDC8-F51F-4A16-80BE-EE168240DDBB}" srcOrd="4" destOrd="0" parTransId="{4832876E-499E-41CC-9854-29104C8D21E4}" sibTransId="{8AC51548-9852-45DD-A96B-2BC60483FD40}"/>
    <dgm:cxn modelId="{D3CFEC7E-3926-4CD9-9371-2932E77FC978}" srcId="{1301E0C0-B0D2-4405-BF6D-EB93B01E62B6}" destId="{C52FACB3-AE51-4E1A-8025-6AD2CAA9F407}" srcOrd="7" destOrd="0" parTransId="{185A1175-54F4-4A76-B4A1-D0B588C632AC}" sibTransId="{614E5979-410E-4C22-A0D7-F6A016E25B31}"/>
    <dgm:cxn modelId="{512EEE7E-F1C4-4B44-85B4-6582819DDB78}" srcId="{1301E0C0-B0D2-4405-BF6D-EB93B01E62B6}" destId="{CFA3309B-EF4E-4777-A217-633E6DFFA183}" srcOrd="8" destOrd="0" parTransId="{4F008142-29ED-4757-AA97-EE89A07C0B26}" sibTransId="{CBF519CE-363B-4B1D-B965-4DD348C407C3}"/>
    <dgm:cxn modelId="{5780FB8A-84A4-4D5E-A0FA-84F411F1E4C8}" type="presOf" srcId="{59569B42-0DA2-4D80-AD66-B3418F885B23}" destId="{5382F809-930E-4A5F-9CFC-917F7002FFC7}" srcOrd="0" destOrd="0" presId="urn:microsoft.com/office/officeart/2005/8/layout/lProcess2"/>
    <dgm:cxn modelId="{3D1D2096-DB07-47A1-B080-C3E764D2FB6D}" srcId="{1301E0C0-B0D2-4405-BF6D-EB93B01E62B6}" destId="{7AEA1481-4D4D-4BE3-82E3-357FDC3B6471}" srcOrd="3" destOrd="0" parTransId="{0347B8C4-3D56-484A-9AD6-A7FF7FF98497}" sibTransId="{FAEAFB36-EBA2-49ED-8D55-377D4311A878}"/>
    <dgm:cxn modelId="{A1AA129E-F662-4EF0-B38B-1DA51014CFE6}" srcId="{1301E0C0-B0D2-4405-BF6D-EB93B01E62B6}" destId="{FF5727B4-A639-40B2-B611-2B2467A40DE5}" srcOrd="6" destOrd="0" parTransId="{0792745C-1D0D-4450-91F5-E4D7550A7124}" sibTransId="{A2365262-A10E-47F6-95EF-45EA3F562023}"/>
    <dgm:cxn modelId="{923B1BAC-74AE-46CB-8B3F-36E8DF3A37A1}" srcId="{1301E0C0-B0D2-4405-BF6D-EB93B01E62B6}" destId="{9DA35181-444A-4699-8CD9-67A2F9C44CD9}" srcOrd="5" destOrd="0" parTransId="{41164A54-B7B2-40A9-81AC-7B27E369B5D0}" sibTransId="{D21CB14D-45E2-4F10-A6B0-36EFF332774E}"/>
    <dgm:cxn modelId="{D99B12AD-52A0-4615-94FC-FC42641D45C3}" type="presOf" srcId="{1301E0C0-B0D2-4405-BF6D-EB93B01E62B6}" destId="{DF24FCB6-09AE-4741-834E-3C1CE9BB6A61}" srcOrd="0" destOrd="0" presId="urn:microsoft.com/office/officeart/2005/8/layout/lProcess2"/>
    <dgm:cxn modelId="{9454F1B2-E9D6-4A62-B1FE-C0753B95C52A}" type="presOf" srcId="{3F3D8B8A-E7AE-4027-BFE0-74B29EB7AE98}" destId="{171B831F-4813-4A6E-A1CB-830DF2B1B2A3}" srcOrd="0" destOrd="0" presId="urn:microsoft.com/office/officeart/2005/8/layout/lProcess2"/>
    <dgm:cxn modelId="{2DDF61B3-9CB5-42CB-A90D-DE4828DB65C1}" srcId="{202580AC-63FC-4868-B456-E630C8961513}" destId="{9B665F06-C19D-44FB-A262-88AC0D87DA9D}" srcOrd="6" destOrd="0" parTransId="{25D826BE-EC52-4765-B08C-5BAB55ED246B}" sibTransId="{6311420F-BDC9-4BC3-8FE8-A059D70900E6}"/>
    <dgm:cxn modelId="{4C31DAB9-930B-4B63-879B-AEAE218ACC8E}" type="presOf" srcId="{202580AC-63FC-4868-B456-E630C8961513}" destId="{DD6D04CC-F07D-47CD-9EC3-4410CEEA01C0}" srcOrd="1" destOrd="0" presId="urn:microsoft.com/office/officeart/2005/8/layout/lProcess2"/>
    <dgm:cxn modelId="{BF5C9DBA-CC69-4E2B-BD0C-DF8AB463C6A5}" type="presOf" srcId="{A72B5D0C-2A56-4D19-ACBF-9EF3EA1EBABA}" destId="{30E9E232-205B-4742-9E12-601CEC86AC03}" srcOrd="0" destOrd="0" presId="urn:microsoft.com/office/officeart/2005/8/layout/lProcess2"/>
    <dgm:cxn modelId="{DD7B8BBC-6298-4F4F-B27E-6761D62B0AE7}" srcId="{202580AC-63FC-4868-B456-E630C8961513}" destId="{C8395581-EB1C-4120-9459-4B713B38EB52}" srcOrd="7" destOrd="0" parTransId="{0FF49890-F285-44F2-B9F3-1BD2C8213B15}" sibTransId="{C7290BAE-9455-4A98-A02C-2EBCD3920822}"/>
    <dgm:cxn modelId="{118CF5BE-5418-49B8-9488-0487BB14EF3B}" srcId="{202580AC-63FC-4868-B456-E630C8961513}" destId="{FBFF8698-A09A-4317-A2D5-3368BDDBDCE1}" srcOrd="2" destOrd="0" parTransId="{CC217777-FB9E-4EB1-9AAF-3B680B2B5ED8}" sibTransId="{C0A942C0-CC3C-49B8-B981-D40566819778}"/>
    <dgm:cxn modelId="{F60E00C4-DED9-4A0A-8BBF-DAF565946D62}" type="presOf" srcId="{F48ACDC8-F51F-4A16-80BE-EE168240DDBB}" destId="{69F427BA-C10D-4D20-A74E-F517492CDD67}" srcOrd="0" destOrd="0" presId="urn:microsoft.com/office/officeart/2005/8/layout/lProcess2"/>
    <dgm:cxn modelId="{FAE9B9C9-0775-4900-974C-1F771EC10F37}" type="presOf" srcId="{202580AC-63FC-4868-B456-E630C8961513}" destId="{34E93C1E-ABA1-4008-A4DF-70D0D3EC474A}" srcOrd="0" destOrd="0" presId="urn:microsoft.com/office/officeart/2005/8/layout/lProcess2"/>
    <dgm:cxn modelId="{EAB681D7-98FC-4B74-AD82-43B25FAFF832}" type="presOf" srcId="{9DA35181-444A-4699-8CD9-67A2F9C44CD9}" destId="{C3B220B1-F9B6-4248-AAA0-EE3A3925FEFB}" srcOrd="0" destOrd="0" presId="urn:microsoft.com/office/officeart/2005/8/layout/lProcess2"/>
    <dgm:cxn modelId="{B1BFFCDB-DA03-4DAA-A33F-6EB6A40C8663}" type="presOf" srcId="{9B665F06-C19D-44FB-A262-88AC0D87DA9D}" destId="{1A0E0346-1B9C-4D0A-BC84-DCA7634E6156}" srcOrd="0" destOrd="0" presId="urn:microsoft.com/office/officeart/2005/8/layout/lProcess2"/>
    <dgm:cxn modelId="{EF929ADE-37D8-444E-91A4-A055F038A73D}" type="presOf" srcId="{7AEA1481-4D4D-4BE3-82E3-357FDC3B6471}" destId="{B2BF66B9-8924-4833-8418-26D31CCBF7BB}" srcOrd="0" destOrd="0" presId="urn:microsoft.com/office/officeart/2005/8/layout/lProcess2"/>
    <dgm:cxn modelId="{541F32DF-D61C-4446-955A-7B3E04DAAC43}" type="presOf" srcId="{42E9CC11-C0D7-4E17-9826-C3C494BBC7BB}" destId="{0739568E-149C-4108-A05F-EE19AB2A2C69}" srcOrd="0" destOrd="0" presId="urn:microsoft.com/office/officeart/2005/8/layout/lProcess2"/>
    <dgm:cxn modelId="{76B8A4DF-AD75-4830-A41A-4E16A676F502}" srcId="{202580AC-63FC-4868-B456-E630C8961513}" destId="{A72B5D0C-2A56-4D19-ACBF-9EF3EA1EBABA}" srcOrd="1" destOrd="0" parTransId="{11A5F573-ED51-4E16-8C60-791688CA0361}" sibTransId="{939C08A1-52B7-4FB4-AFD6-B3D092DEDD19}"/>
    <dgm:cxn modelId="{1AC5FBDF-3D6E-438C-8F3E-4A08DE68C0A5}" type="presOf" srcId="{7BD51CE4-2ADA-49EB-BAC8-F54C35110B40}" destId="{CB9BB2F6-E1A8-46AC-AD45-00A47838C9BD}" srcOrd="0" destOrd="0" presId="urn:microsoft.com/office/officeart/2005/8/layout/lProcess2"/>
    <dgm:cxn modelId="{11B04BE3-1240-49DC-8EE3-EF9FF0C4D3C2}" srcId="{202580AC-63FC-4868-B456-E630C8961513}" destId="{410D0136-785B-4A89-AE6E-21B3E32A8446}" srcOrd="4" destOrd="0" parTransId="{44FD2769-1BB9-44A9-A43F-F2A7769DE1DE}" sibTransId="{50532761-E311-431B-8F77-E287E457E798}"/>
    <dgm:cxn modelId="{E5415DF4-F2D7-44D0-8DCF-FF1D1BBFCEBB}" type="presOf" srcId="{FBFF8698-A09A-4317-A2D5-3368BDDBDCE1}" destId="{BC2E30F0-78DB-47E7-A497-CAE48CED4888}" srcOrd="0" destOrd="0" presId="urn:microsoft.com/office/officeart/2005/8/layout/lProcess2"/>
    <dgm:cxn modelId="{2A198FF4-5E80-4957-B21C-4510DC531E6B}" type="presOf" srcId="{C2FB8456-F4CA-46AE-B8B2-B7713EBB31D0}" destId="{B33948B2-5D86-4D37-93F1-9DC42A019434}" srcOrd="0" destOrd="0" presId="urn:microsoft.com/office/officeart/2005/8/layout/lProcess2"/>
    <dgm:cxn modelId="{DA4BAAF4-4DEE-41DF-8B53-75190BFDDE8C}" srcId="{3F3D8B8A-E7AE-4027-BFE0-74B29EB7AE98}" destId="{202580AC-63FC-4868-B456-E630C8961513}" srcOrd="1" destOrd="0" parTransId="{FC213A0F-5199-4C79-A8A1-24A80A2A0B0D}" sibTransId="{2EA84DD1-9194-4F6A-9DB5-10266FCA8B03}"/>
    <dgm:cxn modelId="{BD5D99FC-E9E9-4956-8F55-256FFDFEA4CF}" type="presOf" srcId="{410D0136-785B-4A89-AE6E-21B3E32A8446}" destId="{2DD7C2DC-C41E-411D-B2D9-85068F319B11}" srcOrd="0" destOrd="0" presId="urn:microsoft.com/office/officeart/2005/8/layout/lProcess2"/>
    <dgm:cxn modelId="{2EC79A2F-AEB1-4079-9F6C-EDD353764B1A}" type="presParOf" srcId="{171B831F-4813-4A6E-A1CB-830DF2B1B2A3}" destId="{D86FE072-B0AE-4B0F-85E8-B512A92790B5}" srcOrd="0" destOrd="0" presId="urn:microsoft.com/office/officeart/2005/8/layout/lProcess2"/>
    <dgm:cxn modelId="{F279648A-8366-42F4-867F-C28A403175DB}" type="presParOf" srcId="{D86FE072-B0AE-4B0F-85E8-B512A92790B5}" destId="{DF24FCB6-09AE-4741-834E-3C1CE9BB6A61}" srcOrd="0" destOrd="0" presId="urn:microsoft.com/office/officeart/2005/8/layout/lProcess2"/>
    <dgm:cxn modelId="{7A9BCC71-A3E2-49E6-91B8-1BEF84D332A5}" type="presParOf" srcId="{D86FE072-B0AE-4B0F-85E8-B512A92790B5}" destId="{C0A09587-8C66-42FD-A451-535C67707792}" srcOrd="1" destOrd="0" presId="urn:microsoft.com/office/officeart/2005/8/layout/lProcess2"/>
    <dgm:cxn modelId="{381C4EDF-EA28-4553-A0F6-2D740D333769}" type="presParOf" srcId="{D86FE072-B0AE-4B0F-85E8-B512A92790B5}" destId="{5BEFA59D-33EB-48F2-ABEF-2DB2D1AD20ED}" srcOrd="2" destOrd="0" presId="urn:microsoft.com/office/officeart/2005/8/layout/lProcess2"/>
    <dgm:cxn modelId="{6E924C7C-1471-4D04-B237-EAB11E1FCA19}" type="presParOf" srcId="{5BEFA59D-33EB-48F2-ABEF-2DB2D1AD20ED}" destId="{5CD14049-22D8-46B3-A5DF-1AA6CDE60C56}" srcOrd="0" destOrd="0" presId="urn:microsoft.com/office/officeart/2005/8/layout/lProcess2"/>
    <dgm:cxn modelId="{B374F84B-EE60-43B8-B1F9-CE41A9D15187}" type="presParOf" srcId="{5CD14049-22D8-46B3-A5DF-1AA6CDE60C56}" destId="{743BC820-732F-4BC0-A408-003E2D743FA2}" srcOrd="0" destOrd="0" presId="urn:microsoft.com/office/officeart/2005/8/layout/lProcess2"/>
    <dgm:cxn modelId="{04CA996D-340B-42E5-9ABC-24D9E2E1D122}" type="presParOf" srcId="{5CD14049-22D8-46B3-A5DF-1AA6CDE60C56}" destId="{1C4AE6D6-61EC-4072-93C5-A2A56E57A1A5}" srcOrd="1" destOrd="0" presId="urn:microsoft.com/office/officeart/2005/8/layout/lProcess2"/>
    <dgm:cxn modelId="{82A368D0-AFBB-495B-8961-F62F70EB9102}" type="presParOf" srcId="{5CD14049-22D8-46B3-A5DF-1AA6CDE60C56}" destId="{5382F809-930E-4A5F-9CFC-917F7002FFC7}" srcOrd="2" destOrd="0" presId="urn:microsoft.com/office/officeart/2005/8/layout/lProcess2"/>
    <dgm:cxn modelId="{72BD72B0-8D09-4570-B551-FA15ABBBB7D1}" type="presParOf" srcId="{5CD14049-22D8-46B3-A5DF-1AA6CDE60C56}" destId="{76CF2460-BC36-45D5-914B-F9491FB64582}" srcOrd="3" destOrd="0" presId="urn:microsoft.com/office/officeart/2005/8/layout/lProcess2"/>
    <dgm:cxn modelId="{6D339C49-C102-4960-A813-ACDE2098355E}" type="presParOf" srcId="{5CD14049-22D8-46B3-A5DF-1AA6CDE60C56}" destId="{0739568E-149C-4108-A05F-EE19AB2A2C69}" srcOrd="4" destOrd="0" presId="urn:microsoft.com/office/officeart/2005/8/layout/lProcess2"/>
    <dgm:cxn modelId="{FEA2C18C-1FF5-4A15-81AB-0EDB20E6E907}" type="presParOf" srcId="{5CD14049-22D8-46B3-A5DF-1AA6CDE60C56}" destId="{D1DAC557-37DB-46E7-94AA-AA47827E6DCA}" srcOrd="5" destOrd="0" presId="urn:microsoft.com/office/officeart/2005/8/layout/lProcess2"/>
    <dgm:cxn modelId="{3E253F5D-C8E8-49C2-AF6C-20ECF3035436}" type="presParOf" srcId="{5CD14049-22D8-46B3-A5DF-1AA6CDE60C56}" destId="{B2BF66B9-8924-4833-8418-26D31CCBF7BB}" srcOrd="6" destOrd="0" presId="urn:microsoft.com/office/officeart/2005/8/layout/lProcess2"/>
    <dgm:cxn modelId="{9319022A-FEB7-4800-9B84-1F9145E0AAC0}" type="presParOf" srcId="{5CD14049-22D8-46B3-A5DF-1AA6CDE60C56}" destId="{F4748A56-BD1B-4E96-B86D-F1D9E06FE39B}" srcOrd="7" destOrd="0" presId="urn:microsoft.com/office/officeart/2005/8/layout/lProcess2"/>
    <dgm:cxn modelId="{E7238A1A-595E-47B1-81A7-433069D0D1FC}" type="presParOf" srcId="{5CD14049-22D8-46B3-A5DF-1AA6CDE60C56}" destId="{69F427BA-C10D-4D20-A74E-F517492CDD67}" srcOrd="8" destOrd="0" presId="urn:microsoft.com/office/officeart/2005/8/layout/lProcess2"/>
    <dgm:cxn modelId="{7A8D610B-2B5E-41E9-8324-26ADA0921E4B}" type="presParOf" srcId="{5CD14049-22D8-46B3-A5DF-1AA6CDE60C56}" destId="{6340001B-4DB8-4984-9AE0-15D75EFF56E4}" srcOrd="9" destOrd="0" presId="urn:microsoft.com/office/officeart/2005/8/layout/lProcess2"/>
    <dgm:cxn modelId="{42C175C8-AB80-412C-884E-203D13339344}" type="presParOf" srcId="{5CD14049-22D8-46B3-A5DF-1AA6CDE60C56}" destId="{C3B220B1-F9B6-4248-AAA0-EE3A3925FEFB}" srcOrd="10" destOrd="0" presId="urn:microsoft.com/office/officeart/2005/8/layout/lProcess2"/>
    <dgm:cxn modelId="{7F0B6AD8-356E-4575-AB52-9248F051B732}" type="presParOf" srcId="{5CD14049-22D8-46B3-A5DF-1AA6CDE60C56}" destId="{76F3DAE7-A27F-49A9-AC7B-600CCF95FA7D}" srcOrd="11" destOrd="0" presId="urn:microsoft.com/office/officeart/2005/8/layout/lProcess2"/>
    <dgm:cxn modelId="{F71C285B-963B-4532-A024-6832AA49359E}" type="presParOf" srcId="{5CD14049-22D8-46B3-A5DF-1AA6CDE60C56}" destId="{5253FC82-D790-44A5-9BB8-9DAD4EB65B43}" srcOrd="12" destOrd="0" presId="urn:microsoft.com/office/officeart/2005/8/layout/lProcess2"/>
    <dgm:cxn modelId="{6C8E4606-FD06-43E5-B63B-1612AF2F105D}" type="presParOf" srcId="{5CD14049-22D8-46B3-A5DF-1AA6CDE60C56}" destId="{7655AF30-6B01-4080-9090-53F4ECBCDE90}" srcOrd="13" destOrd="0" presId="urn:microsoft.com/office/officeart/2005/8/layout/lProcess2"/>
    <dgm:cxn modelId="{306FAEB7-0B93-4832-BC91-0E9B2F036FD7}" type="presParOf" srcId="{5CD14049-22D8-46B3-A5DF-1AA6CDE60C56}" destId="{09C2EC0C-38A5-40D1-8B51-C810E3D420FA}" srcOrd="14" destOrd="0" presId="urn:microsoft.com/office/officeart/2005/8/layout/lProcess2"/>
    <dgm:cxn modelId="{996B02F2-4A67-43EC-8E4C-751A98A90B15}" type="presParOf" srcId="{5CD14049-22D8-46B3-A5DF-1AA6CDE60C56}" destId="{04AB98F8-F07E-46C0-AEB0-0C7F549BE15D}" srcOrd="15" destOrd="0" presId="urn:microsoft.com/office/officeart/2005/8/layout/lProcess2"/>
    <dgm:cxn modelId="{ACF2261C-3D64-4B22-96B5-77FDC493CA78}" type="presParOf" srcId="{5CD14049-22D8-46B3-A5DF-1AA6CDE60C56}" destId="{67366622-B082-4A39-B5D5-0BCDA764975C}" srcOrd="16" destOrd="0" presId="urn:microsoft.com/office/officeart/2005/8/layout/lProcess2"/>
    <dgm:cxn modelId="{5B414426-3905-4CCF-9DCA-11A69156D81E}" type="presParOf" srcId="{5CD14049-22D8-46B3-A5DF-1AA6CDE60C56}" destId="{FA2DE801-83F6-4735-98C8-73EFB15CC946}" srcOrd="17" destOrd="0" presId="urn:microsoft.com/office/officeart/2005/8/layout/lProcess2"/>
    <dgm:cxn modelId="{02C8E2BF-7A33-4F55-B177-3944ADC2F781}" type="presParOf" srcId="{5CD14049-22D8-46B3-A5DF-1AA6CDE60C56}" destId="{CB9BB2F6-E1A8-46AC-AD45-00A47838C9BD}" srcOrd="18" destOrd="0" presId="urn:microsoft.com/office/officeart/2005/8/layout/lProcess2"/>
    <dgm:cxn modelId="{B13D7E7F-64DA-4D3E-B9AD-1E0ABE49B1D7}" type="presParOf" srcId="{171B831F-4813-4A6E-A1CB-830DF2B1B2A3}" destId="{B185929E-C725-4F46-9676-FA9F765D047D}" srcOrd="1" destOrd="0" presId="urn:microsoft.com/office/officeart/2005/8/layout/lProcess2"/>
    <dgm:cxn modelId="{147B22E2-362C-4E7A-86F4-16AC909AAC57}" type="presParOf" srcId="{171B831F-4813-4A6E-A1CB-830DF2B1B2A3}" destId="{290C2C1A-BE4E-4524-A58C-5E9499CCE516}" srcOrd="2" destOrd="0" presId="urn:microsoft.com/office/officeart/2005/8/layout/lProcess2"/>
    <dgm:cxn modelId="{D6AA724B-FED4-4DC6-AC30-D9D1B939E221}" type="presParOf" srcId="{290C2C1A-BE4E-4524-A58C-5E9499CCE516}" destId="{34E93C1E-ABA1-4008-A4DF-70D0D3EC474A}" srcOrd="0" destOrd="0" presId="urn:microsoft.com/office/officeart/2005/8/layout/lProcess2"/>
    <dgm:cxn modelId="{5F7035E3-D3F6-489E-B7F0-2255170B455F}" type="presParOf" srcId="{290C2C1A-BE4E-4524-A58C-5E9499CCE516}" destId="{DD6D04CC-F07D-47CD-9EC3-4410CEEA01C0}" srcOrd="1" destOrd="0" presId="urn:microsoft.com/office/officeart/2005/8/layout/lProcess2"/>
    <dgm:cxn modelId="{14A30473-6A64-4562-8F3F-AA6A36FEE984}" type="presParOf" srcId="{290C2C1A-BE4E-4524-A58C-5E9499CCE516}" destId="{F79E423D-9685-4273-BDD5-0F69C1295C6F}" srcOrd="2" destOrd="0" presId="urn:microsoft.com/office/officeart/2005/8/layout/lProcess2"/>
    <dgm:cxn modelId="{4E00C8D2-CFE9-4DF2-A053-8594F8642698}" type="presParOf" srcId="{F79E423D-9685-4273-BDD5-0F69C1295C6F}" destId="{883CBCA4-F7F9-4F9E-95E2-B7442CF0DC0B}" srcOrd="0" destOrd="0" presId="urn:microsoft.com/office/officeart/2005/8/layout/lProcess2"/>
    <dgm:cxn modelId="{3644C6C0-6C92-4EA2-83BC-097E74CE8560}" type="presParOf" srcId="{883CBCA4-F7F9-4F9E-95E2-B7442CF0DC0B}" destId="{6CEF0EAB-0CB4-4293-975E-AAA21066FFB9}" srcOrd="0" destOrd="0" presId="urn:microsoft.com/office/officeart/2005/8/layout/lProcess2"/>
    <dgm:cxn modelId="{6FA5BE0B-0287-4381-AD44-F6246BA2DAC6}" type="presParOf" srcId="{883CBCA4-F7F9-4F9E-95E2-B7442CF0DC0B}" destId="{999F1E1B-F512-4310-AF41-0E6FEC243987}" srcOrd="1" destOrd="0" presId="urn:microsoft.com/office/officeart/2005/8/layout/lProcess2"/>
    <dgm:cxn modelId="{05E962A5-0936-4571-9546-1344860863DC}" type="presParOf" srcId="{883CBCA4-F7F9-4F9E-95E2-B7442CF0DC0B}" destId="{30E9E232-205B-4742-9E12-601CEC86AC03}" srcOrd="2" destOrd="0" presId="urn:microsoft.com/office/officeart/2005/8/layout/lProcess2"/>
    <dgm:cxn modelId="{F93C6754-A167-44B1-916B-E9F41794FE68}" type="presParOf" srcId="{883CBCA4-F7F9-4F9E-95E2-B7442CF0DC0B}" destId="{AD8F0615-57F1-428B-92A5-8E2E1758EEC8}" srcOrd="3" destOrd="0" presId="urn:microsoft.com/office/officeart/2005/8/layout/lProcess2"/>
    <dgm:cxn modelId="{C5533D46-836A-410D-A997-A82E6562610B}" type="presParOf" srcId="{883CBCA4-F7F9-4F9E-95E2-B7442CF0DC0B}" destId="{BC2E30F0-78DB-47E7-A497-CAE48CED4888}" srcOrd="4" destOrd="0" presId="urn:microsoft.com/office/officeart/2005/8/layout/lProcess2"/>
    <dgm:cxn modelId="{7D8FD20C-642F-43DE-A935-E4D2F2247C81}" type="presParOf" srcId="{883CBCA4-F7F9-4F9E-95E2-B7442CF0DC0B}" destId="{CD5B0A2B-F8CB-4935-8324-8D49454E1133}" srcOrd="5" destOrd="0" presId="urn:microsoft.com/office/officeart/2005/8/layout/lProcess2"/>
    <dgm:cxn modelId="{8EDFC9DC-FBFC-40FA-BA78-08959E51ABA0}" type="presParOf" srcId="{883CBCA4-F7F9-4F9E-95E2-B7442CF0DC0B}" destId="{0E2C1CC7-02B6-42D3-8201-BB5CD02E5A20}" srcOrd="6" destOrd="0" presId="urn:microsoft.com/office/officeart/2005/8/layout/lProcess2"/>
    <dgm:cxn modelId="{50B2EB05-68C0-41E6-AFA6-C483A72CFB43}" type="presParOf" srcId="{883CBCA4-F7F9-4F9E-95E2-B7442CF0DC0B}" destId="{632D8F01-3E59-481F-A379-FA77FCC6B1BB}" srcOrd="7" destOrd="0" presId="urn:microsoft.com/office/officeart/2005/8/layout/lProcess2"/>
    <dgm:cxn modelId="{8134A24A-2571-4C0D-A942-F72D3DCCAD77}" type="presParOf" srcId="{883CBCA4-F7F9-4F9E-95E2-B7442CF0DC0B}" destId="{2DD7C2DC-C41E-411D-B2D9-85068F319B11}" srcOrd="8" destOrd="0" presId="urn:microsoft.com/office/officeart/2005/8/layout/lProcess2"/>
    <dgm:cxn modelId="{7D8B3B3F-0A41-4F78-BC99-EA1C4FDE3265}" type="presParOf" srcId="{883CBCA4-F7F9-4F9E-95E2-B7442CF0DC0B}" destId="{127102A2-C423-42F0-8011-DF07FC1E39AC}" srcOrd="9" destOrd="0" presId="urn:microsoft.com/office/officeart/2005/8/layout/lProcess2"/>
    <dgm:cxn modelId="{10E20CE1-CDA8-488C-98CF-C06694ED6B96}" type="presParOf" srcId="{883CBCA4-F7F9-4F9E-95E2-B7442CF0DC0B}" destId="{B33948B2-5D86-4D37-93F1-9DC42A019434}" srcOrd="10" destOrd="0" presId="urn:microsoft.com/office/officeart/2005/8/layout/lProcess2"/>
    <dgm:cxn modelId="{5B97F107-3423-4DF3-B8FB-AF1DC2C1D777}" type="presParOf" srcId="{883CBCA4-F7F9-4F9E-95E2-B7442CF0DC0B}" destId="{0BEE0EEB-6C6E-4BC5-B625-00F20351E4DF}" srcOrd="11" destOrd="0" presId="urn:microsoft.com/office/officeart/2005/8/layout/lProcess2"/>
    <dgm:cxn modelId="{00002C6F-C93B-4549-953E-433DF41D54D9}" type="presParOf" srcId="{883CBCA4-F7F9-4F9E-95E2-B7442CF0DC0B}" destId="{1A0E0346-1B9C-4D0A-BC84-DCA7634E6156}" srcOrd="12" destOrd="0" presId="urn:microsoft.com/office/officeart/2005/8/layout/lProcess2"/>
    <dgm:cxn modelId="{7055288C-BB2E-42AA-9825-B63CE8A2BCE4}" type="presParOf" srcId="{883CBCA4-F7F9-4F9E-95E2-B7442CF0DC0B}" destId="{5FBA605A-1341-4797-9415-5E98F44FAFA8}" srcOrd="13" destOrd="0" presId="urn:microsoft.com/office/officeart/2005/8/layout/lProcess2"/>
    <dgm:cxn modelId="{2551B7B5-5011-43EF-884B-06A7EB808634}" type="presParOf" srcId="{883CBCA4-F7F9-4F9E-95E2-B7442CF0DC0B}" destId="{60BAB4EC-FC02-4C68-927C-E24AEC989F49}"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30C89-E8DA-49EF-94DB-6BFC7B1DCF9A}" type="doc">
      <dgm:prSet loTypeId="urn:microsoft.com/office/officeart/2005/8/layout/arrow5" loCatId="relationship" qsTypeId="urn:microsoft.com/office/officeart/2005/8/quickstyle/3d3" qsCatId="3D" csTypeId="urn:microsoft.com/office/officeart/2005/8/colors/colorful2" csCatId="colorful" phldr="1"/>
      <dgm:spPr/>
      <dgm:t>
        <a:bodyPr/>
        <a:lstStyle/>
        <a:p>
          <a:endParaRPr lang="en-US"/>
        </a:p>
      </dgm:t>
    </dgm:pt>
    <dgm:pt modelId="{BF4A6143-23F2-4F76-A80E-EA9D09849F58}">
      <dgm:prSet phldrT="[Text]"/>
      <dgm:spPr>
        <a:solidFill>
          <a:srgbClr val="FF4747"/>
        </a:solidFill>
        <a:ln w="12700">
          <a:solidFill>
            <a:schemeClr val="tx1"/>
          </a:solidFill>
        </a:ln>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US" b="1" dirty="0">
              <a:solidFill>
                <a:schemeClr val="tx1"/>
              </a:solidFill>
              <a:latin typeface="Arial" panose="020B0604020202020204" pitchFamily="34" charset="0"/>
              <a:cs typeface="Arial" panose="020B0604020202020204" pitchFamily="34" charset="0"/>
            </a:rPr>
            <a:t>Value</a:t>
          </a:r>
        </a:p>
      </dgm:t>
    </dgm:pt>
    <dgm:pt modelId="{230ED5AF-0FD5-4F45-B7D5-EE6462E57306}" type="parTrans" cxnId="{572BAAA3-3F51-4E16-9F3F-5FD2A37249B1}">
      <dgm:prSet/>
      <dgm:spPr/>
      <dgm:t>
        <a:bodyPr/>
        <a:lstStyle/>
        <a:p>
          <a:endParaRPr lang="en-US"/>
        </a:p>
      </dgm:t>
    </dgm:pt>
    <dgm:pt modelId="{96CF890B-E634-4F30-BF03-F99155D27FE9}" type="sibTrans" cxnId="{572BAAA3-3F51-4E16-9F3F-5FD2A37249B1}">
      <dgm:prSet/>
      <dgm:spPr/>
      <dgm:t>
        <a:bodyPr/>
        <a:lstStyle/>
        <a:p>
          <a:endParaRPr lang="en-US"/>
        </a:p>
      </dgm:t>
    </dgm:pt>
    <dgm:pt modelId="{E7F806FE-F803-4FA7-8161-36CE7D25E6E0}">
      <dgm:prSet phldrT="[Text]"/>
      <dgm:spPr>
        <a:ln w="38100"/>
      </dgm:spPr>
      <dgm:t>
        <a:bodyPr/>
        <a:lstStyle/>
        <a:p>
          <a:r>
            <a:rPr lang="en-US" b="1" dirty="0">
              <a:solidFill>
                <a:schemeClr val="tx1"/>
              </a:solidFill>
              <a:latin typeface="Arial" panose="020B0604020202020204" pitchFamily="34" charset="0"/>
              <a:cs typeface="Arial" panose="020B0604020202020204" pitchFamily="34" charset="0"/>
            </a:rPr>
            <a:t>Resources</a:t>
          </a:r>
        </a:p>
      </dgm:t>
    </dgm:pt>
    <dgm:pt modelId="{D9D99810-1E19-42F1-9ED0-AC945B0E4C51}" type="parTrans" cxnId="{C6F5CDAE-1121-4FC2-A607-1214BA33E63A}">
      <dgm:prSet/>
      <dgm:spPr/>
      <dgm:t>
        <a:bodyPr/>
        <a:lstStyle/>
        <a:p>
          <a:endParaRPr lang="en-US"/>
        </a:p>
      </dgm:t>
    </dgm:pt>
    <dgm:pt modelId="{86187836-04BC-4FEE-BD84-96662405FEFE}" type="sibTrans" cxnId="{C6F5CDAE-1121-4FC2-A607-1214BA33E63A}">
      <dgm:prSet/>
      <dgm:spPr/>
      <dgm:t>
        <a:bodyPr/>
        <a:lstStyle/>
        <a:p>
          <a:endParaRPr lang="en-US"/>
        </a:p>
      </dgm:t>
    </dgm:pt>
    <dgm:pt modelId="{0B5E97FF-4078-4976-89EF-B4DFBACF702C}">
      <dgm:prSet phldrT="[Text]" custT="1"/>
      <dgm:spPr>
        <a:solidFill>
          <a:srgbClr val="92D050"/>
        </a:solidFill>
        <a:ln w="38100"/>
      </dgm:spPr>
      <dgm:t>
        <a:bodyPr/>
        <a:lstStyle/>
        <a:p>
          <a:r>
            <a:rPr lang="en-US" sz="1800" b="1" cap="none" spc="0" dirty="0">
              <a:ln w="0"/>
              <a:solidFill>
                <a:schemeClr val="tx1"/>
              </a:solidFill>
              <a:effectLst/>
              <a:latin typeface="Arial" panose="020B0604020202020204" pitchFamily="34" charset="0"/>
              <a:cs typeface="Arial" panose="020B0604020202020204" pitchFamily="34" charset="0"/>
            </a:rPr>
            <a:t>Committee’s</a:t>
          </a:r>
          <a:r>
            <a:rPr lang="en-US" sz="1800"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Commitment</a:t>
          </a:r>
        </a:p>
      </dgm:t>
    </dgm:pt>
    <dgm:pt modelId="{E00BCC0A-E5E3-4A94-A1CF-286D84B36F5D}" type="parTrans" cxnId="{EA0FCA5B-AC38-42DB-89DB-A8DD5CEFA4C1}">
      <dgm:prSet/>
      <dgm:spPr/>
      <dgm:t>
        <a:bodyPr/>
        <a:lstStyle/>
        <a:p>
          <a:endParaRPr lang="en-US"/>
        </a:p>
      </dgm:t>
    </dgm:pt>
    <dgm:pt modelId="{65080632-0B00-4A8F-BDD7-418D7857E5B2}" type="sibTrans" cxnId="{EA0FCA5B-AC38-42DB-89DB-A8DD5CEFA4C1}">
      <dgm:prSet/>
      <dgm:spPr/>
      <dgm:t>
        <a:bodyPr/>
        <a:lstStyle/>
        <a:p>
          <a:endParaRPr lang="en-US"/>
        </a:p>
      </dgm:t>
    </dgm:pt>
    <dgm:pt modelId="{D8FEE2ED-6CA3-4D16-B750-6527DCF54107}" type="pres">
      <dgm:prSet presAssocID="{85230C89-E8DA-49EF-94DB-6BFC7B1DCF9A}" presName="diagram" presStyleCnt="0">
        <dgm:presLayoutVars>
          <dgm:dir/>
          <dgm:resizeHandles val="exact"/>
        </dgm:presLayoutVars>
      </dgm:prSet>
      <dgm:spPr/>
    </dgm:pt>
    <dgm:pt modelId="{A29228C1-25E8-4D3B-A159-F15A291062A8}" type="pres">
      <dgm:prSet presAssocID="{BF4A6143-23F2-4F76-A80E-EA9D09849F58}" presName="arrow" presStyleLbl="node1" presStyleIdx="0" presStyleCnt="3" custRadScaleRad="95603" custRadScaleInc="0">
        <dgm:presLayoutVars>
          <dgm:bulletEnabled val="1"/>
        </dgm:presLayoutVars>
      </dgm:prSet>
      <dgm:spPr/>
    </dgm:pt>
    <dgm:pt modelId="{F2348DDF-636E-46F7-8A0C-48A8F9A73E7F}" type="pres">
      <dgm:prSet presAssocID="{E7F806FE-F803-4FA7-8161-36CE7D25E6E0}" presName="arrow" presStyleLbl="node1" presStyleIdx="1" presStyleCnt="3" custRadScaleRad="145752" custRadScaleInc="-9520">
        <dgm:presLayoutVars>
          <dgm:bulletEnabled val="1"/>
        </dgm:presLayoutVars>
      </dgm:prSet>
      <dgm:spPr/>
    </dgm:pt>
    <dgm:pt modelId="{EEE7D38C-6E25-46D9-91ED-272F0BC2510F}" type="pres">
      <dgm:prSet presAssocID="{0B5E97FF-4078-4976-89EF-B4DFBACF702C}" presName="arrow" presStyleLbl="node1" presStyleIdx="2" presStyleCnt="3" custScaleY="106976" custRadScaleRad="128569" custRadScaleInc="5828">
        <dgm:presLayoutVars>
          <dgm:bulletEnabled val="1"/>
        </dgm:presLayoutVars>
      </dgm:prSet>
      <dgm:spPr/>
    </dgm:pt>
  </dgm:ptLst>
  <dgm:cxnLst>
    <dgm:cxn modelId="{CF109201-A76A-4121-84C9-FF364642AF81}" type="presOf" srcId="{E7F806FE-F803-4FA7-8161-36CE7D25E6E0}" destId="{F2348DDF-636E-46F7-8A0C-48A8F9A73E7F}" srcOrd="0" destOrd="0" presId="urn:microsoft.com/office/officeart/2005/8/layout/arrow5"/>
    <dgm:cxn modelId="{EA0FCA5B-AC38-42DB-89DB-A8DD5CEFA4C1}" srcId="{85230C89-E8DA-49EF-94DB-6BFC7B1DCF9A}" destId="{0B5E97FF-4078-4976-89EF-B4DFBACF702C}" srcOrd="2" destOrd="0" parTransId="{E00BCC0A-E5E3-4A94-A1CF-286D84B36F5D}" sibTransId="{65080632-0B00-4A8F-BDD7-418D7857E5B2}"/>
    <dgm:cxn modelId="{64DA9455-362F-4669-BBF3-2F343F7F0E04}" type="presOf" srcId="{85230C89-E8DA-49EF-94DB-6BFC7B1DCF9A}" destId="{D8FEE2ED-6CA3-4D16-B750-6527DCF54107}" srcOrd="0" destOrd="0" presId="urn:microsoft.com/office/officeart/2005/8/layout/arrow5"/>
    <dgm:cxn modelId="{572BAAA3-3F51-4E16-9F3F-5FD2A37249B1}" srcId="{85230C89-E8DA-49EF-94DB-6BFC7B1DCF9A}" destId="{BF4A6143-23F2-4F76-A80E-EA9D09849F58}" srcOrd="0" destOrd="0" parTransId="{230ED5AF-0FD5-4F45-B7D5-EE6462E57306}" sibTransId="{96CF890B-E634-4F30-BF03-F99155D27FE9}"/>
    <dgm:cxn modelId="{C6F5CDAE-1121-4FC2-A607-1214BA33E63A}" srcId="{85230C89-E8DA-49EF-94DB-6BFC7B1DCF9A}" destId="{E7F806FE-F803-4FA7-8161-36CE7D25E6E0}" srcOrd="1" destOrd="0" parTransId="{D9D99810-1E19-42F1-9ED0-AC945B0E4C51}" sibTransId="{86187836-04BC-4FEE-BD84-96662405FEFE}"/>
    <dgm:cxn modelId="{17123ABA-9F7B-48FC-BB7C-76878A352FFF}" type="presOf" srcId="{BF4A6143-23F2-4F76-A80E-EA9D09849F58}" destId="{A29228C1-25E8-4D3B-A159-F15A291062A8}" srcOrd="0" destOrd="0" presId="urn:microsoft.com/office/officeart/2005/8/layout/arrow5"/>
    <dgm:cxn modelId="{87FB94CC-1757-406E-8322-EC8602C79C51}" type="presOf" srcId="{0B5E97FF-4078-4976-89EF-B4DFBACF702C}" destId="{EEE7D38C-6E25-46D9-91ED-272F0BC2510F}" srcOrd="0" destOrd="0" presId="urn:microsoft.com/office/officeart/2005/8/layout/arrow5"/>
    <dgm:cxn modelId="{76C05AD9-A7DA-4B59-82C8-9EED01E7491A}" type="presParOf" srcId="{D8FEE2ED-6CA3-4D16-B750-6527DCF54107}" destId="{A29228C1-25E8-4D3B-A159-F15A291062A8}" srcOrd="0" destOrd="0" presId="urn:microsoft.com/office/officeart/2005/8/layout/arrow5"/>
    <dgm:cxn modelId="{85F06A28-F5E9-4C03-A948-828A80E7EF72}" type="presParOf" srcId="{D8FEE2ED-6CA3-4D16-B750-6527DCF54107}" destId="{F2348DDF-636E-46F7-8A0C-48A8F9A73E7F}" srcOrd="1" destOrd="0" presId="urn:microsoft.com/office/officeart/2005/8/layout/arrow5"/>
    <dgm:cxn modelId="{03393812-B6DC-4E2C-A8B3-40D59DC0E0B6}" type="presParOf" srcId="{D8FEE2ED-6CA3-4D16-B750-6527DCF54107}" destId="{EEE7D38C-6E25-46D9-91ED-272F0BC2510F}"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4FCB6-09AE-4741-834E-3C1CE9BB6A61}">
      <dsp:nvSpPr>
        <dsp:cNvPr id="0" name=""/>
        <dsp:cNvSpPr/>
      </dsp:nvSpPr>
      <dsp:spPr>
        <a:xfrm>
          <a:off x="190719" y="0"/>
          <a:ext cx="2945949" cy="3150079"/>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Mail Design Professional</a:t>
          </a:r>
        </a:p>
      </dsp:txBody>
      <dsp:txXfrm>
        <a:off x="190719" y="0"/>
        <a:ext cx="2945949" cy="945024"/>
      </dsp:txXfrm>
    </dsp:sp>
    <dsp:sp modelId="{743BC820-732F-4BC0-A408-003E2D743FA2}">
      <dsp:nvSpPr>
        <dsp:cNvPr id="0" name=""/>
        <dsp:cNvSpPr/>
      </dsp:nvSpPr>
      <dsp:spPr>
        <a:xfrm>
          <a:off x="411913" y="967547"/>
          <a:ext cx="2356759" cy="19132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Addressing</a:t>
          </a:r>
        </a:p>
      </dsp:txBody>
      <dsp:txXfrm>
        <a:off x="417517" y="973151"/>
        <a:ext cx="2345551" cy="180119"/>
      </dsp:txXfrm>
    </dsp:sp>
    <dsp:sp modelId="{5382F809-930E-4A5F-9CFC-917F7002FFC7}">
      <dsp:nvSpPr>
        <dsp:cNvPr id="0" name=""/>
        <dsp:cNvSpPr/>
      </dsp:nvSpPr>
      <dsp:spPr>
        <a:xfrm>
          <a:off x="419101" y="1158874"/>
          <a:ext cx="2356759" cy="188588"/>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AIS Products</a:t>
          </a:r>
        </a:p>
      </dsp:txBody>
      <dsp:txXfrm>
        <a:off x="424625" y="1164398"/>
        <a:ext cx="2345711" cy="177540"/>
      </dsp:txXfrm>
    </dsp:sp>
    <dsp:sp modelId="{0739568E-149C-4108-A05F-EE19AB2A2C69}">
      <dsp:nvSpPr>
        <dsp:cNvPr id="0" name=""/>
        <dsp:cNvSpPr/>
      </dsp:nvSpPr>
      <dsp:spPr>
        <a:xfrm>
          <a:off x="419525" y="1362362"/>
          <a:ext cx="2356759" cy="186586"/>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Automation Flats</a:t>
          </a:r>
        </a:p>
      </dsp:txBody>
      <dsp:txXfrm>
        <a:off x="424990" y="1367827"/>
        <a:ext cx="2345829" cy="175656"/>
      </dsp:txXfrm>
    </dsp:sp>
    <dsp:sp modelId="{B2BF66B9-8924-4833-8418-26D31CCBF7BB}">
      <dsp:nvSpPr>
        <dsp:cNvPr id="0" name=""/>
        <dsp:cNvSpPr/>
      </dsp:nvSpPr>
      <dsp:spPr>
        <a:xfrm>
          <a:off x="423496" y="1553791"/>
          <a:ext cx="2359092" cy="19202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Automation Letters, FCM, and Standard Mail</a:t>
          </a:r>
        </a:p>
      </dsp:txBody>
      <dsp:txXfrm>
        <a:off x="429120" y="1559415"/>
        <a:ext cx="2347844" cy="180776"/>
      </dsp:txXfrm>
    </dsp:sp>
    <dsp:sp modelId="{69F427BA-C10D-4D20-A74E-F517492CDD67}">
      <dsp:nvSpPr>
        <dsp:cNvPr id="0" name=""/>
        <dsp:cNvSpPr/>
      </dsp:nvSpPr>
      <dsp:spPr>
        <a:xfrm>
          <a:off x="405620" y="1768961"/>
          <a:ext cx="2356759" cy="183660"/>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Basic Mail Design</a:t>
          </a:r>
        </a:p>
      </dsp:txBody>
      <dsp:txXfrm>
        <a:off x="410999" y="1774340"/>
        <a:ext cx="2346001" cy="172902"/>
      </dsp:txXfrm>
    </dsp:sp>
    <dsp:sp modelId="{C3B220B1-F9B6-4248-AAA0-EE3A3925FEFB}">
      <dsp:nvSpPr>
        <dsp:cNvPr id="0" name=""/>
        <dsp:cNvSpPr/>
      </dsp:nvSpPr>
      <dsp:spPr>
        <a:xfrm>
          <a:off x="418299" y="1946722"/>
          <a:ext cx="2356759" cy="18270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Classes of Mail </a:t>
          </a:r>
        </a:p>
      </dsp:txBody>
      <dsp:txXfrm>
        <a:off x="423650" y="1952073"/>
        <a:ext cx="2346057" cy="172003"/>
      </dsp:txXfrm>
    </dsp:sp>
    <dsp:sp modelId="{5253FC82-D790-44A5-9BB8-9DAD4EB65B43}">
      <dsp:nvSpPr>
        <dsp:cNvPr id="0" name=""/>
        <dsp:cNvSpPr/>
      </dsp:nvSpPr>
      <dsp:spPr>
        <a:xfrm>
          <a:off x="419572" y="2156120"/>
          <a:ext cx="2356759" cy="18075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Intelligent Mail Barcode Formats</a:t>
          </a:r>
        </a:p>
      </dsp:txBody>
      <dsp:txXfrm>
        <a:off x="424866" y="2161414"/>
        <a:ext cx="2346171" cy="170166"/>
      </dsp:txXfrm>
    </dsp:sp>
    <dsp:sp modelId="{09C2EC0C-38A5-40D1-8B51-C810E3D420FA}">
      <dsp:nvSpPr>
        <dsp:cNvPr id="0" name=""/>
        <dsp:cNvSpPr/>
      </dsp:nvSpPr>
      <dsp:spPr>
        <a:xfrm>
          <a:off x="424568" y="2378658"/>
          <a:ext cx="2356759" cy="18437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Postage Payment Methods</a:t>
          </a:r>
        </a:p>
      </dsp:txBody>
      <dsp:txXfrm>
        <a:off x="429968" y="2384058"/>
        <a:ext cx="2345959" cy="173575"/>
      </dsp:txXfrm>
    </dsp:sp>
    <dsp:sp modelId="{67366622-B082-4A39-B5D5-0BCDA764975C}">
      <dsp:nvSpPr>
        <dsp:cNvPr id="0" name=""/>
        <dsp:cNvSpPr/>
      </dsp:nvSpPr>
      <dsp:spPr>
        <a:xfrm>
          <a:off x="437224" y="2568471"/>
          <a:ext cx="2356759" cy="18207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Reply Mail</a:t>
          </a:r>
        </a:p>
      </dsp:txBody>
      <dsp:txXfrm>
        <a:off x="442557" y="2573804"/>
        <a:ext cx="2346093" cy="171408"/>
      </dsp:txXfrm>
    </dsp:sp>
    <dsp:sp modelId="{CB9BB2F6-E1A8-46AC-AD45-00A47838C9BD}">
      <dsp:nvSpPr>
        <dsp:cNvPr id="0" name=""/>
        <dsp:cNvSpPr/>
      </dsp:nvSpPr>
      <dsp:spPr>
        <a:xfrm>
          <a:off x="434184" y="2783448"/>
          <a:ext cx="2356759" cy="182707"/>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Tads and Tidbits</a:t>
          </a:r>
          <a:endParaRPr lang="en-US" sz="1050" kern="1200" dirty="0">
            <a:latin typeface="Abadi Extra Light" panose="020B0204020104020204" pitchFamily="34" charset="0"/>
          </a:endParaRPr>
        </a:p>
      </dsp:txBody>
      <dsp:txXfrm>
        <a:off x="439535" y="2788799"/>
        <a:ext cx="2346057" cy="172005"/>
      </dsp:txXfrm>
    </dsp:sp>
    <dsp:sp modelId="{34E93C1E-ABA1-4008-A4DF-70D0D3EC474A}">
      <dsp:nvSpPr>
        <dsp:cNvPr id="0" name=""/>
        <dsp:cNvSpPr/>
      </dsp:nvSpPr>
      <dsp:spPr>
        <a:xfrm>
          <a:off x="3169958" y="0"/>
          <a:ext cx="2945949" cy="3150079"/>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Executive Mail Center Manager</a:t>
          </a:r>
        </a:p>
      </dsp:txBody>
      <dsp:txXfrm>
        <a:off x="3169958" y="0"/>
        <a:ext cx="2945949" cy="945024"/>
      </dsp:txXfrm>
    </dsp:sp>
    <dsp:sp modelId="{6CEF0EAB-0CB4-4293-975E-AAA21066FFB9}">
      <dsp:nvSpPr>
        <dsp:cNvPr id="0" name=""/>
        <dsp:cNvSpPr/>
      </dsp:nvSpPr>
      <dsp:spPr>
        <a:xfrm>
          <a:off x="3464553" y="945600"/>
          <a:ext cx="2356759" cy="22545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badi Extra Light" panose="020B0204020104020204" pitchFamily="34" charset="0"/>
            </a:rPr>
            <a:t>Basic Mail Design</a:t>
          </a:r>
        </a:p>
      </dsp:txBody>
      <dsp:txXfrm>
        <a:off x="3471156" y="952203"/>
        <a:ext cx="2343553" cy="212244"/>
      </dsp:txXfrm>
    </dsp:sp>
    <dsp:sp modelId="{30E9E232-205B-4742-9E12-601CEC86AC03}">
      <dsp:nvSpPr>
        <dsp:cNvPr id="0" name=""/>
        <dsp:cNvSpPr/>
      </dsp:nvSpPr>
      <dsp:spPr>
        <a:xfrm>
          <a:off x="3464553" y="1205736"/>
          <a:ext cx="2356759" cy="22545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Mail Center Administration</a:t>
          </a:r>
        </a:p>
      </dsp:txBody>
      <dsp:txXfrm>
        <a:off x="3471156" y="1212339"/>
        <a:ext cx="2343553" cy="212244"/>
      </dsp:txXfrm>
    </dsp:sp>
    <dsp:sp modelId="{BC2E30F0-78DB-47E7-A497-CAE48CED4888}">
      <dsp:nvSpPr>
        <dsp:cNvPr id="0" name=""/>
        <dsp:cNvSpPr/>
      </dsp:nvSpPr>
      <dsp:spPr>
        <a:xfrm>
          <a:off x="3464553" y="1465871"/>
          <a:ext cx="2356759" cy="22545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Mail Center Operations</a:t>
          </a:r>
        </a:p>
      </dsp:txBody>
      <dsp:txXfrm>
        <a:off x="3471156" y="1472474"/>
        <a:ext cx="2343553" cy="212244"/>
      </dsp:txXfrm>
    </dsp:sp>
    <dsp:sp modelId="{0E2C1CC7-02B6-42D3-8201-BB5CD02E5A20}">
      <dsp:nvSpPr>
        <dsp:cNvPr id="0" name=""/>
        <dsp:cNvSpPr/>
      </dsp:nvSpPr>
      <dsp:spPr>
        <a:xfrm>
          <a:off x="3464553" y="1726006"/>
          <a:ext cx="2356759" cy="22545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Mail Center Security</a:t>
          </a:r>
        </a:p>
      </dsp:txBody>
      <dsp:txXfrm>
        <a:off x="3471156" y="1732609"/>
        <a:ext cx="2343553" cy="212244"/>
      </dsp:txXfrm>
    </dsp:sp>
    <dsp:sp modelId="{2DD7C2DC-C41E-411D-B2D9-85068F319B11}">
      <dsp:nvSpPr>
        <dsp:cNvPr id="0" name=""/>
        <dsp:cNvSpPr/>
      </dsp:nvSpPr>
      <dsp:spPr>
        <a:xfrm>
          <a:off x="3464553" y="1986142"/>
          <a:ext cx="2356759" cy="225450"/>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Management Essentials</a:t>
          </a:r>
        </a:p>
      </dsp:txBody>
      <dsp:txXfrm>
        <a:off x="3471156" y="1992745"/>
        <a:ext cx="2343553" cy="212244"/>
      </dsp:txXfrm>
    </dsp:sp>
    <dsp:sp modelId="{B33948B2-5D86-4D37-93F1-9DC42A019434}">
      <dsp:nvSpPr>
        <dsp:cNvPr id="0" name=""/>
        <dsp:cNvSpPr/>
      </dsp:nvSpPr>
      <dsp:spPr>
        <a:xfrm>
          <a:off x="3464553" y="2246277"/>
          <a:ext cx="2356759" cy="22545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Sales and Marketing</a:t>
          </a:r>
        </a:p>
      </dsp:txBody>
      <dsp:txXfrm>
        <a:off x="3471156" y="2252880"/>
        <a:ext cx="2343553" cy="212244"/>
      </dsp:txXfrm>
    </dsp:sp>
    <dsp:sp modelId="{1A0E0346-1B9C-4D0A-BC84-DCA7634E6156}">
      <dsp:nvSpPr>
        <dsp:cNvPr id="0" name=""/>
        <dsp:cNvSpPr/>
      </dsp:nvSpPr>
      <dsp:spPr>
        <a:xfrm>
          <a:off x="3464553" y="2506413"/>
          <a:ext cx="2356759" cy="22545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Technology</a:t>
          </a:r>
        </a:p>
      </dsp:txBody>
      <dsp:txXfrm>
        <a:off x="3471156" y="2513016"/>
        <a:ext cx="2343553" cy="212244"/>
      </dsp:txXfrm>
    </dsp:sp>
    <dsp:sp modelId="{60BAB4EC-FC02-4C68-927C-E24AEC989F49}">
      <dsp:nvSpPr>
        <dsp:cNvPr id="0" name=""/>
        <dsp:cNvSpPr/>
      </dsp:nvSpPr>
      <dsp:spPr>
        <a:xfrm>
          <a:off x="3464553" y="2766548"/>
          <a:ext cx="2356759" cy="22545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Abadi Extra Light" panose="020B0204020104020204" pitchFamily="34" charset="0"/>
            </a:rPr>
            <a:t>Tools and Resources</a:t>
          </a:r>
        </a:p>
      </dsp:txBody>
      <dsp:txXfrm>
        <a:off x="3471156" y="2773151"/>
        <a:ext cx="2343553" cy="212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228C1-25E8-4D3B-A159-F15A291062A8}">
      <dsp:nvSpPr>
        <dsp:cNvPr id="0" name=""/>
        <dsp:cNvSpPr/>
      </dsp:nvSpPr>
      <dsp:spPr>
        <a:xfrm>
          <a:off x="2728164" y="24695"/>
          <a:ext cx="2028307" cy="2028307"/>
        </a:xfrm>
        <a:prstGeom prst="downArrow">
          <a:avLst>
            <a:gd name="adj1" fmla="val 50000"/>
            <a:gd name="adj2" fmla="val 35000"/>
          </a:avLst>
        </a:prstGeom>
        <a:solidFill>
          <a:srgbClr val="FF4747"/>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Value</a:t>
          </a:r>
        </a:p>
      </dsp:txBody>
      <dsp:txXfrm>
        <a:off x="3235241" y="24695"/>
        <a:ext cx="1014153" cy="1673353"/>
      </dsp:txXfrm>
    </dsp:sp>
    <dsp:sp modelId="{F2348DDF-636E-46F7-8A0C-48A8F9A73E7F}">
      <dsp:nvSpPr>
        <dsp:cNvPr id="0" name=""/>
        <dsp:cNvSpPr/>
      </dsp:nvSpPr>
      <dsp:spPr>
        <a:xfrm rot="7200000">
          <a:off x="4602378" y="1951483"/>
          <a:ext cx="2028307" cy="2028307"/>
        </a:xfrm>
        <a:prstGeom prst="downArrow">
          <a:avLst>
            <a:gd name="adj1" fmla="val 50000"/>
            <a:gd name="adj2" fmla="val 35000"/>
          </a:avLst>
        </a:prstGeom>
        <a:solidFill>
          <a:schemeClr val="accent2">
            <a:hueOff val="2340759"/>
            <a:satOff val="-2919"/>
            <a:lumOff val="686"/>
            <a:alphaOff val="0"/>
          </a:schemeClr>
        </a:solidFill>
        <a:ln w="3810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Resources</a:t>
          </a:r>
        </a:p>
      </dsp:txBody>
      <dsp:txXfrm rot="-5400000">
        <a:off x="4933555" y="2547299"/>
        <a:ext cx="1673353" cy="1014153"/>
      </dsp:txXfrm>
    </dsp:sp>
    <dsp:sp modelId="{EEE7D38C-6E25-46D9-91ED-272F0BC2510F}">
      <dsp:nvSpPr>
        <dsp:cNvPr id="0" name=""/>
        <dsp:cNvSpPr/>
      </dsp:nvSpPr>
      <dsp:spPr>
        <a:xfrm rot="14400000">
          <a:off x="1122765" y="1929150"/>
          <a:ext cx="2028307" cy="2169802"/>
        </a:xfrm>
        <a:prstGeom prst="downArrow">
          <a:avLst>
            <a:gd name="adj1" fmla="val 50000"/>
            <a:gd name="adj2" fmla="val 35000"/>
          </a:avLst>
        </a:prstGeom>
        <a:solidFill>
          <a:srgbClr val="92D050"/>
        </a:solidFill>
        <a:ln w="3810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dirty="0">
              <a:ln w="0"/>
              <a:solidFill>
                <a:schemeClr val="tx1"/>
              </a:solidFill>
              <a:effectLst/>
              <a:latin typeface="Arial" panose="020B0604020202020204" pitchFamily="34" charset="0"/>
              <a:cs typeface="Arial" panose="020B0604020202020204" pitchFamily="34" charset="0"/>
            </a:rPr>
            <a:t>Committee’s</a:t>
          </a:r>
          <a:r>
            <a:rPr lang="en-US" sz="1800" kern="1200" dirty="0">
              <a:solidFill>
                <a:schemeClr val="tx1"/>
              </a:solidFill>
              <a:latin typeface="Arial" panose="020B0604020202020204" pitchFamily="34" charset="0"/>
              <a:cs typeface="Arial" panose="020B0604020202020204" pitchFamily="34" charset="0"/>
            </a:rPr>
            <a:t> </a:t>
          </a:r>
          <a:r>
            <a:rPr lang="en-US" sz="1800" b="1" kern="1200" dirty="0">
              <a:solidFill>
                <a:schemeClr val="tx1"/>
              </a:solidFill>
              <a:latin typeface="Arial" panose="020B0604020202020204" pitchFamily="34" charset="0"/>
              <a:cs typeface="Arial" panose="020B0604020202020204" pitchFamily="34" charset="0"/>
            </a:rPr>
            <a:t>Commitment</a:t>
          </a:r>
        </a:p>
      </dsp:txBody>
      <dsp:txXfrm rot="5400000">
        <a:off x="1075795" y="2595713"/>
        <a:ext cx="1814848" cy="10141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48B33-F9EF-4C95-8AC3-12E90ACD05B4}"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71E5F-E741-4F2C-9EBD-FD06B9E46D75}" type="slidenum">
              <a:rPr lang="en-US" smtClean="0"/>
              <a:t>‹#›</a:t>
            </a:fld>
            <a:endParaRPr lang="en-US"/>
          </a:p>
        </p:txBody>
      </p:sp>
    </p:spTree>
    <p:extLst>
      <p:ext uri="{BB962C8B-B14F-4D97-AF65-F5344CB8AC3E}">
        <p14:creationId xmlns:p14="http://schemas.microsoft.com/office/powerpoint/2010/main" val="146575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CC@usps.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PCC@usps.gov"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PCCMktg@usps.gov"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Dina 1 minute</a:t>
            </a:r>
          </a:p>
          <a:p>
            <a:endParaRPr lang="en-US" dirty="0"/>
          </a:p>
          <a:p>
            <a:r>
              <a:rPr lang="en-US" sz="1200" kern="1200" dirty="0">
                <a:solidFill>
                  <a:schemeClr val="tx1"/>
                </a:solidFill>
                <a:effectLst/>
                <a:latin typeface="+mn-lt"/>
                <a:ea typeface="+mn-ea"/>
                <a:cs typeface="+mn-cs"/>
              </a:rPr>
              <a:t>Welcome, purpose, and review of agenda</a:t>
            </a:r>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a:t>
            </a:fld>
            <a:endParaRPr lang="en-US" dirty="0"/>
          </a:p>
        </p:txBody>
      </p:sp>
    </p:spTree>
    <p:extLst>
      <p:ext uri="{BB962C8B-B14F-4D97-AF65-F5344CB8AC3E}">
        <p14:creationId xmlns:p14="http://schemas.microsoft.com/office/powerpoint/2010/main" val="178606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Neal 2 minutes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6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 Shiek</a:t>
            </a:r>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11</a:t>
            </a:fld>
            <a:endParaRPr lang="en-US"/>
          </a:p>
        </p:txBody>
      </p:sp>
    </p:spTree>
    <p:extLst>
      <p:ext uri="{BB962C8B-B14F-4D97-AF65-F5344CB8AC3E}">
        <p14:creationId xmlns:p14="http://schemas.microsoft.com/office/powerpoint/2010/main" val="170067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 Shiek 5 minutes</a:t>
            </a:r>
          </a:p>
          <a:p>
            <a:endParaRPr lang="en-US" dirty="0"/>
          </a:p>
          <a:p>
            <a:pPr defTabSz="933602">
              <a:defRPr/>
            </a:pPr>
            <a:r>
              <a:rPr lang="en-US" dirty="0"/>
              <a:t>The PCC Advisory Committee (PCCAC) functions as an oversight body, providing guidance on Postal Customer Council® (PCC) practices and bringing PCCs together for mutual gain in accomplishing the PCC mission. The committee is comprised of 4 voting postal members and 4 voting industry members.</a:t>
            </a:r>
          </a:p>
        </p:txBody>
      </p:sp>
      <p:sp>
        <p:nvSpPr>
          <p:cNvPr id="4" name="Slide Number Placeholder 3"/>
          <p:cNvSpPr>
            <a:spLocks noGrp="1"/>
          </p:cNvSpPr>
          <p:nvPr>
            <p:ph type="sldNum" sz="quarter" idx="5"/>
          </p:nvPr>
        </p:nvSpPr>
        <p:spPr/>
        <p:txBody>
          <a:bodyPr/>
          <a:lstStyle/>
          <a:p>
            <a:fld id="{AC471E5F-E741-4F2C-9EBD-FD06B9E46D75}" type="slidenum">
              <a:rPr lang="en-US" smtClean="0"/>
              <a:t>12</a:t>
            </a:fld>
            <a:endParaRPr lang="en-US"/>
          </a:p>
        </p:txBody>
      </p:sp>
    </p:spTree>
    <p:extLst>
      <p:ext uri="{BB962C8B-B14F-4D97-AF65-F5344CB8AC3E}">
        <p14:creationId xmlns:p14="http://schemas.microsoft.com/office/powerpoint/2010/main" val="11102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13</a:t>
            </a:fld>
            <a:endParaRPr lang="en-US"/>
          </a:p>
        </p:txBody>
      </p:sp>
    </p:spTree>
    <p:extLst>
      <p:ext uri="{BB962C8B-B14F-4D97-AF65-F5344CB8AC3E}">
        <p14:creationId xmlns:p14="http://schemas.microsoft.com/office/powerpoint/2010/main" val="337163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3602">
              <a:defRPr/>
            </a:pPr>
            <a:r>
              <a:rPr lang="en-US" dirty="0"/>
              <a:t>When discussing PCC membership, one of the first questions that arises is, “What is a PCC Member?”  Is it someone who comes to a PCC event, someone on a PCC’s mailing list, someone who pays annual dues, or all of the above?  The </a:t>
            </a:r>
            <a:r>
              <a:rPr lang="en-US" b="1" dirty="0"/>
              <a:t>PCC Membership </a:t>
            </a:r>
            <a:r>
              <a:rPr lang="en-US" dirty="0"/>
              <a:t>section of Pub 286 provides the Definition of a Member.</a:t>
            </a:r>
          </a:p>
          <a:p>
            <a:pPr defTabSz="933602">
              <a:defRPr/>
            </a:pPr>
            <a:endParaRPr lang="en-US" dirty="0"/>
          </a:p>
          <a:p>
            <a:pPr defTabSz="933602">
              <a:defRPr/>
            </a:pPr>
            <a:r>
              <a:rPr lang="en-US" dirty="0">
                <a:latin typeface="Arial" panose="020B0604020202020204" pitchFamily="34" charset="0"/>
                <a:ea typeface="Times New Roman" panose="02020603050405020304" pitchFamily="18" charset="0"/>
              </a:rPr>
              <a:t>PCC membership consists of both Postal Service employees and representatives of the mailing industry.  Membership is open to all business mailers who use the services of the Postal Service within the sponsoring Postal Service manager's geographic area.</a:t>
            </a:r>
          </a:p>
          <a:p>
            <a:pPr defTabSz="933602">
              <a:defRPr/>
            </a:pPr>
            <a:endParaRPr lang="en-US" dirty="0">
              <a:latin typeface="Arial" panose="020B0604020202020204" pitchFamily="34" charset="0"/>
            </a:endParaRPr>
          </a:p>
          <a:p>
            <a:pPr defTabSz="933602">
              <a:defRPr/>
            </a:pPr>
            <a:r>
              <a:rPr lang="en-US" dirty="0">
                <a:latin typeface="Arial" panose="020B0604020202020204" pitchFamily="34" charset="0"/>
              </a:rPr>
              <a:t>For more information about PCC Membership, you can refer to Pub 286 on </a:t>
            </a:r>
            <a:r>
              <a:rPr lang="en-US" dirty="0" err="1">
                <a:latin typeface="Arial" panose="020B0604020202020204" pitchFamily="34" charset="0"/>
              </a:rPr>
              <a:t>PostalPro</a:t>
            </a:r>
            <a:r>
              <a:rPr lang="en-US" dirty="0">
                <a:latin typeface="Arial" panose="020B0604020202020204" pitchFamily="34" charset="0"/>
              </a:rPr>
              <a:t> under the </a:t>
            </a:r>
            <a:r>
              <a:rPr lang="en-US" dirty="0"/>
              <a:t>Strategic Innovation and PCC Policy section.</a:t>
            </a:r>
          </a:p>
          <a:p>
            <a:pPr defTabSz="933602">
              <a:defRPr/>
            </a:pPr>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14</a:t>
            </a:fld>
            <a:endParaRPr lang="en-US"/>
          </a:p>
        </p:txBody>
      </p:sp>
    </p:spTree>
    <p:extLst>
      <p:ext uri="{BB962C8B-B14F-4D97-AF65-F5344CB8AC3E}">
        <p14:creationId xmlns:p14="http://schemas.microsoft.com/office/powerpoint/2010/main" val="1730950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3602">
              <a:defRPr/>
            </a:pPr>
            <a:r>
              <a:rPr lang="en-US" dirty="0"/>
              <a:t>Value and Benefits of PCC Membership (Comment:  Include video)</a:t>
            </a:r>
          </a:p>
          <a:p>
            <a:pPr defTabSz="933602">
              <a:defRPr/>
            </a:pPr>
            <a:endParaRPr lang="en-US" dirty="0"/>
          </a:p>
          <a:p>
            <a:pPr defTabSz="933602">
              <a:defRPr/>
            </a:pPr>
            <a:r>
              <a:rPr lang="en-US" dirty="0"/>
              <a:t>What are the value &amp; benefits of becoming a member?</a:t>
            </a:r>
          </a:p>
          <a:p>
            <a:r>
              <a:rPr lang="en-US" dirty="0"/>
              <a:t> </a:t>
            </a:r>
          </a:p>
          <a:p>
            <a:pPr lvl="0"/>
            <a:r>
              <a:rPr lang="en-US" b="1" dirty="0"/>
              <a:t>Gain</a:t>
            </a:r>
            <a:r>
              <a:rPr lang="en-US" dirty="0"/>
              <a:t> </a:t>
            </a:r>
            <a:r>
              <a:rPr lang="en-US" b="1" dirty="0"/>
              <a:t>inside access to products, services, and innovations </a:t>
            </a:r>
            <a:r>
              <a:rPr lang="en-US" dirty="0"/>
              <a:t>– Get timely, close-up looks at Postal Service products, services, procedures, and tools that can help you improve your mail quality and streamline your fulfillment to grow your business.  You will also have access to discuss your mailing and shipping needs with your local USPS Management Representative.</a:t>
            </a:r>
          </a:p>
          <a:p>
            <a:r>
              <a:rPr lang="en-US" dirty="0"/>
              <a:t>  </a:t>
            </a:r>
          </a:p>
          <a:p>
            <a:pPr lvl="0"/>
            <a:r>
              <a:rPr lang="en-US" b="1" dirty="0"/>
              <a:t>Stay in the know</a:t>
            </a:r>
          </a:p>
          <a:p>
            <a:pPr lvl="0"/>
            <a:r>
              <a:rPr lang="en-US" dirty="0"/>
              <a:t>Get expert advice and support with best practices that help improve mailing and shipping effectiveness, efficiency, and profitability.  You will also keep tabs on the latest promotions and incentives, encouraging innovative mail uses and channel integration, as well as shipping trends to benefit your customer and your bottom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Calibri" panose="020F0502020204030204" pitchFamily="34" charset="0"/>
                <a:ea typeface="Times New Roman" panose="02020603050405020304" pitchFamily="18" charset="0"/>
              </a:rPr>
              <a:t>Note, if asked – (Channel integration refers to strategies aimed at consolidating – either physically or logically – customer information and its use to provide an all-encompassing view of the customer.)</a:t>
            </a:r>
            <a:endParaRPr lang="en-US" sz="1800" dirty="0">
              <a:effectLst/>
              <a:latin typeface="Times New Roman" panose="02020603050405020304" pitchFamily="18" charset="0"/>
              <a:ea typeface="Times New Roman" panose="02020603050405020304" pitchFamily="18" charset="0"/>
            </a:endParaRPr>
          </a:p>
          <a:p>
            <a:pPr lvl="0"/>
            <a:endParaRPr lang="en-US" dirty="0"/>
          </a:p>
          <a:p>
            <a:r>
              <a:rPr lang="en-US" dirty="0"/>
              <a:t> </a:t>
            </a:r>
          </a:p>
          <a:p>
            <a:pPr lvl="0"/>
            <a:r>
              <a:rPr lang="en-US" b="1" dirty="0"/>
              <a:t>Get easy access to the PCC community – </a:t>
            </a:r>
            <a:r>
              <a:rPr lang="en-US" dirty="0"/>
              <a:t>Take advantage of PCC meetings with various speakers and topics plus educational workshops throughout the year.  Which, include participation of both local and national postal and industry leaders whose insight and experience can give you a leg up.</a:t>
            </a:r>
          </a:p>
          <a:p>
            <a:pPr lvl="0"/>
            <a:endParaRPr lang="en-US" dirty="0"/>
          </a:p>
          <a:p>
            <a:pPr lvl="0"/>
            <a:r>
              <a:rPr lang="en-US" b="1" dirty="0"/>
              <a:t>Mail Facility Tours, Exhibition Opportunities, Webinars, workshops, Cafés, and Special Events - </a:t>
            </a:r>
            <a:r>
              <a:rPr lang="en-US" dirty="0"/>
              <a:t>provides business members with information about postal products and services, tools to help grow their business, as well as improve their mail quality.</a:t>
            </a:r>
          </a:p>
          <a:p>
            <a:pPr lvl="0"/>
            <a:endParaRPr lang="en-US" dirty="0"/>
          </a:p>
          <a:p>
            <a:pPr lvl="0"/>
            <a:r>
              <a:rPr lang="en-US" dirty="0"/>
              <a:t>Before we continue the value and benefits, let’s first hear how members, just like yourself,  feel about their PCC.</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15</a:t>
            </a:fld>
            <a:endParaRPr lang="en-US"/>
          </a:p>
        </p:txBody>
      </p:sp>
    </p:spTree>
    <p:extLst>
      <p:ext uri="{BB962C8B-B14F-4D97-AF65-F5344CB8AC3E}">
        <p14:creationId xmlns:p14="http://schemas.microsoft.com/office/powerpoint/2010/main" val="122472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Suzi 2 minutes</a:t>
            </a:r>
          </a:p>
          <a:p>
            <a:endParaRPr lang="en-US" dirty="0"/>
          </a:p>
          <a:p>
            <a:pPr defTabSz="933602">
              <a:defRPr/>
            </a:pPr>
            <a:r>
              <a:rPr lang="en-US" dirty="0"/>
              <a:t>Value &amp; Benefits Continued</a:t>
            </a:r>
          </a:p>
          <a:p>
            <a:endParaRPr lang="en-US" dirty="0"/>
          </a:p>
          <a:p>
            <a:r>
              <a:rPr lang="en-US" b="1" dirty="0"/>
              <a:t>Membership Networking Opportunities</a:t>
            </a:r>
          </a:p>
          <a:p>
            <a:pPr defTabSz="933602">
              <a:defRPr/>
            </a:pPr>
            <a:r>
              <a:rPr lang="en-US" dirty="0"/>
              <a:t>Take the opportunity to network with other businesses, mail service providers, and subject-matter experts on how to implement and optimize your direct mail and shipping needs.</a:t>
            </a:r>
          </a:p>
          <a:p>
            <a:pPr defTabSz="933602">
              <a:defRPr/>
            </a:pPr>
            <a:endParaRPr lang="en-US" dirty="0"/>
          </a:p>
          <a:p>
            <a:pPr defTabSz="933602">
              <a:defRPr/>
            </a:pPr>
            <a:r>
              <a:rPr lang="en-US" b="1" dirty="0"/>
              <a:t>Sustain a Competitive Edge - </a:t>
            </a:r>
            <a:r>
              <a:rPr lang="en-US" dirty="0"/>
              <a:t>Stay on top.  Businesses can collaborate on ways to help expand your business and improve your bottom line.  Use the power of networking within the PCC to generate ideas, gain support, share best practices, and identify areas where business can collaborate.  You’ll share industry referrals for services and vendors and enhance your relationship with local postal providers.</a:t>
            </a:r>
          </a:p>
          <a:p>
            <a:pPr defTabSz="933602">
              <a:defRPr/>
            </a:pPr>
            <a:endParaRPr lang="en-US" dirty="0"/>
          </a:p>
          <a:p>
            <a:pPr defTabSz="933602">
              <a:defRPr/>
            </a:pPr>
            <a:r>
              <a:rPr lang="en-US" b="1" dirty="0"/>
              <a:t>Networking Advantages</a:t>
            </a:r>
          </a:p>
          <a:p>
            <a:pPr defTabSz="933602">
              <a:defRPr/>
            </a:pPr>
            <a:r>
              <a:rPr lang="en-US" dirty="0"/>
              <a:t>There are so many advantages of networking, but to name a few, they are:</a:t>
            </a:r>
          </a:p>
          <a:p>
            <a:pPr marL="175050" indent="-175050" defTabSz="933602">
              <a:buFont typeface="Arial" panose="020B0604020202020204" pitchFamily="34" charset="0"/>
              <a:buChar char="•"/>
              <a:defRPr/>
            </a:pPr>
            <a:r>
              <a:rPr lang="en-US" dirty="0"/>
              <a:t>an avenue to exchange ideas</a:t>
            </a:r>
          </a:p>
          <a:p>
            <a:pPr marL="175050" indent="-175050" defTabSz="933602">
              <a:buFont typeface="Arial" panose="020B0604020202020204" pitchFamily="34" charset="0"/>
              <a:buChar char="•"/>
              <a:defRPr/>
            </a:pPr>
            <a:r>
              <a:rPr lang="en-US" dirty="0"/>
              <a:t>it makes you noticeable</a:t>
            </a:r>
          </a:p>
          <a:p>
            <a:pPr marL="175050" indent="-175050" defTabSz="933602">
              <a:buFont typeface="Arial" panose="020B0604020202020204" pitchFamily="34" charset="0"/>
              <a:buChar char="•"/>
              <a:defRPr/>
            </a:pPr>
            <a:r>
              <a:rPr lang="en-US" dirty="0"/>
              <a:t>a path for new opportunities</a:t>
            </a:r>
          </a:p>
          <a:p>
            <a:pPr marL="175050" indent="-175050" defTabSz="933602">
              <a:buFont typeface="Arial" panose="020B0604020202020204" pitchFamily="34" charset="0"/>
              <a:buChar char="•"/>
              <a:defRPr/>
            </a:pPr>
            <a:r>
              <a:rPr lang="en-US" dirty="0"/>
              <a:t>a channel where you can gain more knowledge</a:t>
            </a:r>
          </a:p>
          <a:p>
            <a:pPr marL="175050" indent="-175050" defTabSz="933602">
              <a:buFont typeface="Arial" panose="020B0604020202020204" pitchFamily="34" charset="0"/>
              <a:buChar char="•"/>
              <a:defRPr/>
            </a:pPr>
            <a:r>
              <a:rPr lang="en-US" dirty="0"/>
              <a:t>it is a gateway to the industry</a:t>
            </a:r>
          </a:p>
          <a:p>
            <a:pPr marL="175050" indent="-175050" defTabSz="933602">
              <a:buFont typeface="Arial" panose="020B0604020202020204" pitchFamily="34" charset="0"/>
              <a:buChar char="•"/>
              <a:defRPr/>
            </a:pPr>
            <a:r>
              <a:rPr lang="en-US" dirty="0"/>
              <a:t>an extra resource library</a:t>
            </a:r>
          </a:p>
          <a:p>
            <a:pPr marL="175050" indent="-175050" defTabSz="933602">
              <a:buFont typeface="Arial" panose="020B0604020202020204" pitchFamily="34" charset="0"/>
              <a:buChar char="•"/>
              <a:defRPr/>
            </a:pPr>
            <a:r>
              <a:rPr lang="en-US" dirty="0"/>
              <a:t>a way to create long-lasting relationships</a:t>
            </a:r>
          </a:p>
          <a:p>
            <a:pPr marL="175050" indent="-175050" defTabSz="933602">
              <a:buFont typeface="Arial" panose="020B0604020202020204" pitchFamily="34" charset="0"/>
              <a:buChar char="•"/>
              <a:defRPr/>
            </a:pPr>
            <a:r>
              <a:rPr lang="en-US" dirty="0"/>
              <a:t>and much more.</a:t>
            </a:r>
          </a:p>
          <a:p>
            <a:pPr defTabSz="933602">
              <a:defRPr/>
            </a:pPr>
            <a:endParaRPr lang="en-US" dirty="0"/>
          </a:p>
          <a:p>
            <a:pPr defTabSz="933602">
              <a:defRPr/>
            </a:pPr>
            <a:r>
              <a:rPr lang="en-US" b="1" dirty="0"/>
              <a:t>The Power of Connections</a:t>
            </a:r>
          </a:p>
          <a:p>
            <a:pPr defTabSz="933602">
              <a:defRPr/>
            </a:pPr>
            <a:r>
              <a:rPr lang="en-US" dirty="0"/>
              <a:t>Odds are that someone in your industry has already discovered a helpful solution in your niche.  Workshops, meet-and-greets, virtual learning, forums, PCC Insider, PCC Voice, and local newsletters, websites, and email blasts are all opportunities to learn &amp; share best practices and fresh ideas and spot emerging trends early on.</a:t>
            </a:r>
          </a:p>
          <a:p>
            <a:pPr defTabSz="933602">
              <a:defRPr/>
            </a:pPr>
            <a:endParaRPr lang="en-US" dirty="0"/>
          </a:p>
          <a:p>
            <a:pPr defTabSz="933602">
              <a:defRPr/>
            </a:pPr>
            <a:r>
              <a:rPr lang="en-US" dirty="0"/>
              <a:t>If you are not a member, I would encourage you to become a member, if you are a member, tell someone about your PCC and bring them to your next PCC meeting.</a:t>
            </a:r>
          </a:p>
          <a:p>
            <a:pPr defTabSz="933602">
              <a:defRPr/>
            </a:pPr>
            <a:endParaRPr lang="en-US" dirty="0"/>
          </a:p>
          <a:p>
            <a:pPr defTabSz="933602">
              <a:defRPr/>
            </a:pPr>
            <a:r>
              <a:rPr lang="en-US" dirty="0"/>
              <a:t>Don’t make the PCC the best kept secret!</a:t>
            </a:r>
          </a:p>
          <a:p>
            <a:pPr defTabSz="933602">
              <a:defRPr/>
            </a:pPr>
            <a:endParaRPr lang="en-US" dirty="0"/>
          </a:p>
          <a:p>
            <a:pPr defTabSz="933602">
              <a:defRPr/>
            </a:pPr>
            <a:r>
              <a:rPr lang="en-US" b="1" dirty="0"/>
              <a:t>And now, I will turn it back to Lewis</a:t>
            </a:r>
          </a:p>
          <a:p>
            <a:pPr defTabSz="933602">
              <a:defRPr/>
            </a:pPr>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16</a:t>
            </a:fld>
            <a:endParaRPr lang="en-US"/>
          </a:p>
        </p:txBody>
      </p:sp>
    </p:spTree>
    <p:extLst>
      <p:ext uri="{BB962C8B-B14F-4D97-AF65-F5344CB8AC3E}">
        <p14:creationId xmlns:p14="http://schemas.microsoft.com/office/powerpoint/2010/main" val="394630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 Mark and Monica </a:t>
            </a:r>
          </a:p>
        </p:txBody>
      </p:sp>
      <p:sp>
        <p:nvSpPr>
          <p:cNvPr id="4" name="Slide Number Placeholder 3"/>
          <p:cNvSpPr>
            <a:spLocks noGrp="1"/>
          </p:cNvSpPr>
          <p:nvPr>
            <p:ph type="sldNum" sz="quarter" idx="5"/>
          </p:nvPr>
        </p:nvSpPr>
        <p:spPr/>
        <p:txBody>
          <a:bodyPr/>
          <a:lstStyle/>
          <a:p>
            <a:fld id="{AC471E5F-E741-4F2C-9EBD-FD06B9E46D75}" type="slidenum">
              <a:rPr lang="en-US" smtClean="0"/>
              <a:t>17</a:t>
            </a:fld>
            <a:endParaRPr lang="en-US"/>
          </a:p>
        </p:txBody>
      </p:sp>
    </p:spTree>
    <p:extLst>
      <p:ext uri="{BB962C8B-B14F-4D97-AF65-F5344CB8AC3E}">
        <p14:creationId xmlns:p14="http://schemas.microsoft.com/office/powerpoint/2010/main" val="319706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  2 minutes</a:t>
            </a:r>
          </a:p>
          <a:p>
            <a:endParaRPr lang="en-US" dirty="0"/>
          </a:p>
          <a:p>
            <a:r>
              <a:rPr lang="en-US" dirty="0"/>
              <a:t>The Postal Customer Councils, The PCC is a postal-sponsored organization, and the leadership of the PCC demonstrates the partnership between industry and the USPS. There are two co-chairs, a postal co-chair and an industry co-chair. The postal co-chair is usually the local postmaster and is appointed by the USPS. The industry co-chair is an elected position </a:t>
            </a:r>
            <a:r>
              <a:rPr lang="en-US" dirty="0">
                <a:solidFill>
                  <a:srgbClr val="C00000"/>
                </a:solidFill>
              </a:rPr>
              <a:t>by the general membership</a:t>
            </a:r>
            <a:r>
              <a:rPr lang="en-US" dirty="0"/>
              <a:t>. </a:t>
            </a:r>
          </a:p>
          <a:p>
            <a:endParaRPr lang="en-US" dirty="0"/>
          </a:p>
          <a:p>
            <a:r>
              <a:rPr lang="en-US" dirty="0"/>
              <a:t>Other key board officer roles are the treasurer, secretary and postal admin.</a:t>
            </a:r>
            <a:br>
              <a:rPr lang="en-US" dirty="0"/>
            </a:br>
            <a:endParaRPr lang="en-US" dirty="0"/>
          </a:p>
          <a:p>
            <a:r>
              <a:rPr lang="en-US" dirty="0"/>
              <a:t>There are also committee chairs, with each chair have a set area of responsibility. Common committees include </a:t>
            </a:r>
            <a:r>
              <a:rPr lang="en-US" dirty="0">
                <a:latin typeface="Arial" panose="020B0604020202020204" pitchFamily="34" charset="0"/>
                <a:cs typeface="Arial" panose="020B0604020202020204" pitchFamily="34" charset="0"/>
              </a:rPr>
              <a:t>marketing, membership, newsletters, education, PR, website, events, etc.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of these committee will include postal and industry members. The committee are always looking for new ideas and help. Consider volunteering to join one of the committee.</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18</a:t>
            </a:fld>
            <a:endParaRPr lang="en-US" dirty="0"/>
          </a:p>
        </p:txBody>
      </p:sp>
    </p:spTree>
    <p:extLst>
      <p:ext uri="{BB962C8B-B14F-4D97-AF65-F5344CB8AC3E}">
        <p14:creationId xmlns:p14="http://schemas.microsoft.com/office/powerpoint/2010/main" val="25230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or Kat 1 minute</a:t>
            </a:r>
          </a:p>
          <a:p>
            <a:endParaRPr lang="en-US" dirty="0"/>
          </a:p>
          <a:p>
            <a:r>
              <a:rPr lang="en-US" dirty="0"/>
              <a:t>PCC Voice is a </a:t>
            </a:r>
            <a:r>
              <a:rPr lang="en-US" dirty="0">
                <a:solidFill>
                  <a:srgbClr val="C00000"/>
                </a:solidFill>
              </a:rPr>
              <a:t>private</a:t>
            </a:r>
            <a:r>
              <a:rPr lang="en-US" dirty="0"/>
              <a:t> group on LinkedIn. It is approved and monitored by the USPS team that supports PCCs. </a:t>
            </a:r>
          </a:p>
          <a:p>
            <a:endParaRPr lang="en-US" dirty="0"/>
          </a:p>
          <a:p>
            <a:pPr marL="285750" indent="-285750">
              <a:buClr>
                <a:srgbClr val="1E387C"/>
              </a:buClr>
              <a:buFont typeface="Wingdings" panose="05000000000000000000" pitchFamily="2" charset="2"/>
              <a:buChar char="Ø"/>
            </a:pPr>
            <a:r>
              <a:rPr lang="en-US" dirty="0"/>
              <a:t>PCC Voice is </a:t>
            </a:r>
            <a:r>
              <a:rPr lang="en-US" dirty="0">
                <a:latin typeface="Arial" panose="020B0604020202020204" pitchFamily="34" charset="0"/>
                <a:cs typeface="Arial" panose="020B0604020202020204" pitchFamily="34" charset="0"/>
              </a:rPr>
              <a:t>a place for PCC members to:</a:t>
            </a:r>
          </a:p>
          <a:p>
            <a:pPr marL="742950" lvl="1" indent="-285750">
              <a:buClr>
                <a:srgbClr val="1E387C"/>
              </a:buClr>
              <a:buFont typeface="Wingdings" panose="05000000000000000000" pitchFamily="2" charset="2"/>
              <a:buChar char="Ø"/>
            </a:pPr>
            <a:r>
              <a:rPr lang="en-US" dirty="0">
                <a:latin typeface="Arial" panose="020B0604020202020204" pitchFamily="34" charset="0"/>
                <a:cs typeface="Arial" panose="020B0604020202020204" pitchFamily="34" charset="0"/>
              </a:rPr>
              <a:t>Promote events – both in-person and virtual events</a:t>
            </a:r>
          </a:p>
          <a:p>
            <a:pPr marL="742950" lvl="1" indent="-285750">
              <a:buClr>
                <a:srgbClr val="1E387C"/>
              </a:buClr>
              <a:buFont typeface="Wingdings" panose="05000000000000000000" pitchFamily="2" charset="2"/>
              <a:buChar char="Ø"/>
            </a:pPr>
            <a:r>
              <a:rPr lang="en-US" dirty="0">
                <a:latin typeface="Arial" panose="020B0604020202020204" pitchFamily="34" charset="0"/>
                <a:cs typeface="Arial" panose="020B0604020202020204" pitchFamily="34" charset="0"/>
              </a:rPr>
              <a:t>Share and ideas – about what is working for your PCC. Special events, newsletters, videos are all appropriate; we are all here to support each other.</a:t>
            </a:r>
          </a:p>
          <a:p>
            <a:pPr marL="742950" lvl="1" indent="-285750">
              <a:buClr>
                <a:srgbClr val="1E387C"/>
              </a:buClr>
              <a:buFont typeface="Wingdings" panose="05000000000000000000" pitchFamily="2" charset="2"/>
              <a:buChar char="Ø"/>
            </a:pPr>
            <a:r>
              <a:rPr lang="en-US" dirty="0">
                <a:latin typeface="Arial" panose="020B0604020202020204" pitchFamily="34" charset="0"/>
                <a:cs typeface="Arial" panose="020B0604020202020204" pitchFamily="34" charset="0"/>
              </a:rPr>
              <a:t>Ask questions – if you are looking for input on a program or event, the PCC Voice community is here to help.</a:t>
            </a:r>
          </a:p>
          <a:p>
            <a:pPr marL="742950" lvl="1" indent="-285750">
              <a:buClr>
                <a:srgbClr val="1E387C"/>
              </a:buClr>
              <a:buFont typeface="Wingdings" panose="05000000000000000000" pitchFamily="2" charset="2"/>
              <a:buChar char="Ø"/>
            </a:pPr>
            <a:r>
              <a:rPr lang="en-US" dirty="0">
                <a:latin typeface="Arial" panose="020B0604020202020204" pitchFamily="34" charset="0"/>
                <a:cs typeface="Arial" panose="020B0604020202020204" pitchFamily="34" charset="0"/>
              </a:rPr>
              <a:t>Post photos and information – share your successes!</a:t>
            </a:r>
          </a:p>
          <a:p>
            <a:pPr marL="742950" lvl="1" indent="-285750">
              <a:buClr>
                <a:srgbClr val="1E387C"/>
              </a:buClr>
              <a:buFont typeface="Wingdings" panose="05000000000000000000" pitchFamily="2" charset="2"/>
              <a:buChar char="Ø"/>
            </a:pPr>
            <a:r>
              <a:rPr lang="en-US" dirty="0">
                <a:latin typeface="Arial" panose="020B0604020202020204" pitchFamily="34" charset="0"/>
                <a:cs typeface="Arial" panose="020B0604020202020204" pitchFamily="34" charset="0"/>
              </a:rPr>
              <a:t>PCC Voice is the perfect platform to establish a networking environment.</a:t>
            </a:r>
          </a:p>
          <a:p>
            <a:pPr marL="742950" lvl="1" indent="-285750">
              <a:buClr>
                <a:srgbClr val="1E387C"/>
              </a:buCl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lvl="0" indent="0">
              <a:buClr>
                <a:srgbClr val="1E387C"/>
              </a:buClr>
              <a:buFont typeface="Wingdings" panose="05000000000000000000" pitchFamily="2" charset="2"/>
              <a:buNone/>
            </a:pPr>
            <a:endParaRPr lang="en-US" dirty="0">
              <a:latin typeface="Arial" panose="020B0604020202020204" pitchFamily="34" charset="0"/>
              <a:cs typeface="Arial" panose="020B0604020202020204" pitchFamily="34" charset="0"/>
            </a:endParaRPr>
          </a:p>
          <a:p>
            <a:pPr marL="0" lvl="0" indent="0">
              <a:buClr>
                <a:srgbClr val="1E387C"/>
              </a:buClr>
              <a:buFont typeface="Wingdings" panose="05000000000000000000" pitchFamily="2" charset="2"/>
              <a:buNone/>
            </a:pPr>
            <a:r>
              <a:rPr lang="en-US" dirty="0">
                <a:latin typeface="Arial" panose="020B0604020202020204" pitchFamily="34" charset="0"/>
                <a:cs typeface="Arial" panose="020B0604020202020204" pitchFamily="34" charset="0"/>
              </a:rPr>
              <a:t>The link is on the page. You must request to join. Membership is usually approved within one business day.</a:t>
            </a:r>
          </a:p>
          <a:p>
            <a:pPr marL="457200" lvl="1" indent="0">
              <a:buClr>
                <a:srgbClr val="1E387C"/>
              </a:buClr>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19</a:t>
            </a:fld>
            <a:endParaRPr lang="en-US" dirty="0"/>
          </a:p>
        </p:txBody>
      </p:sp>
    </p:spTree>
    <p:extLst>
      <p:ext uri="{BB962C8B-B14F-4D97-AF65-F5344CB8AC3E}">
        <p14:creationId xmlns:p14="http://schemas.microsoft.com/office/powerpoint/2010/main" val="192830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2</a:t>
            </a:fld>
            <a:endParaRPr lang="en-US"/>
          </a:p>
        </p:txBody>
      </p:sp>
    </p:spTree>
    <p:extLst>
      <p:ext uri="{BB962C8B-B14F-4D97-AF65-F5344CB8AC3E}">
        <p14:creationId xmlns:p14="http://schemas.microsoft.com/office/powerpoint/2010/main" val="804606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or Kat  1 minute</a:t>
            </a:r>
          </a:p>
          <a:p>
            <a:endParaRPr lang="en-US" dirty="0"/>
          </a:p>
          <a:p>
            <a:r>
              <a:rPr lang="en-US" dirty="0"/>
              <a:t>The PCC Voice group is here to promote and support PCCs. Please join and make posts.  When visiting the group, take a moment and click “like” on posts. That simple action helps increase visibility of the post on LinkedIn. Consider adding a brief comment – “Great idea!” “Congratulations!” And also help your fellow PCC members by answering the questions that are posted. We are here to support each other. </a:t>
            </a:r>
          </a:p>
          <a:p>
            <a:endParaRPr lang="en-US" dirty="0"/>
          </a:p>
          <a:p>
            <a:r>
              <a:rPr lang="en-US" dirty="0"/>
              <a:t>There are a few “don’ts”. This is not the place to advertise your company. Nor is it a place to promote yourself or your accomplishments. And since we’re </a:t>
            </a:r>
            <a:r>
              <a:rPr lang="en-US" dirty="0" err="1"/>
              <a:t>tal;king</a:t>
            </a:r>
            <a:r>
              <a:rPr lang="en-US" dirty="0"/>
              <a:t> about social media – this is not a place for political posts. </a:t>
            </a:r>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20</a:t>
            </a:fld>
            <a:endParaRPr lang="en-US"/>
          </a:p>
        </p:txBody>
      </p:sp>
    </p:spTree>
    <p:extLst>
      <p:ext uri="{BB962C8B-B14F-4D97-AF65-F5344CB8AC3E}">
        <p14:creationId xmlns:p14="http://schemas.microsoft.com/office/powerpoint/2010/main" val="193626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 1 minute</a:t>
            </a:r>
          </a:p>
          <a:p>
            <a:endParaRPr lang="en-US" dirty="0"/>
          </a:p>
          <a:p>
            <a:r>
              <a:rPr lang="en-US" dirty="0"/>
              <a:t>The PCC Voice! Is the only approved social media for PCCs. </a:t>
            </a:r>
          </a:p>
          <a:p>
            <a:endParaRPr lang="en-US" dirty="0"/>
          </a:p>
          <a:p>
            <a:r>
              <a:rPr lang="en-US" dirty="0"/>
              <a:t>PCCs are not allowed to have twitter accounts or </a:t>
            </a:r>
            <a:r>
              <a:rPr lang="en-US" dirty="0" err="1"/>
              <a:t>facebook</a:t>
            </a:r>
            <a:r>
              <a:rPr lang="en-US" dirty="0"/>
              <a:t> accounts. When using PCC Voice, follow the few rules, participate and encourage other PCC members to join.</a:t>
            </a:r>
          </a:p>
          <a:p>
            <a:endParaRPr lang="en-US" dirty="0"/>
          </a:p>
          <a:p>
            <a:r>
              <a:rPr lang="en-US" dirty="0"/>
              <a:t>On your personal pages on any social media platform, you may promote a PCC event. However, still follow the PCC Voice rules on that post. </a:t>
            </a:r>
          </a:p>
          <a:p>
            <a:endParaRPr lang="en-US" dirty="0"/>
          </a:p>
          <a:p>
            <a:r>
              <a:rPr lang="en-US" dirty="0"/>
              <a:t>Whether posting on PCCs – or any other subject – think before you post! The internet is forever, and any post may end up being shared with the whole world. Use your common sense when sharing or posting. A good rule of thumb – consider what your mother – or any other person you hold in high regard – would think about what you just posted.</a:t>
            </a:r>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21</a:t>
            </a:fld>
            <a:endParaRPr lang="en-US"/>
          </a:p>
        </p:txBody>
      </p:sp>
    </p:spTree>
    <p:extLst>
      <p:ext uri="{BB962C8B-B14F-4D97-AF65-F5344CB8AC3E}">
        <p14:creationId xmlns:p14="http://schemas.microsoft.com/office/powerpoint/2010/main" val="87697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and Sharon</a:t>
            </a:r>
          </a:p>
        </p:txBody>
      </p:sp>
      <p:sp>
        <p:nvSpPr>
          <p:cNvPr id="4" name="Slide Number Placeholder 3"/>
          <p:cNvSpPr>
            <a:spLocks noGrp="1"/>
          </p:cNvSpPr>
          <p:nvPr>
            <p:ph type="sldNum" sz="quarter" idx="5"/>
          </p:nvPr>
        </p:nvSpPr>
        <p:spPr/>
        <p:txBody>
          <a:bodyPr/>
          <a:lstStyle/>
          <a:p>
            <a:fld id="{AC471E5F-E741-4F2C-9EBD-FD06B9E46D75}" type="slidenum">
              <a:rPr lang="en-US" smtClean="0"/>
              <a:t>22</a:t>
            </a:fld>
            <a:endParaRPr lang="en-US"/>
          </a:p>
        </p:txBody>
      </p:sp>
    </p:spTree>
    <p:extLst>
      <p:ext uri="{BB962C8B-B14F-4D97-AF65-F5344CB8AC3E}">
        <p14:creationId xmlns:p14="http://schemas.microsoft.com/office/powerpoint/2010/main" val="2269934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Kathy 2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092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Kathy 2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38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Sharon 1 minute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 up for PCC &amp; Industry Alerts, making sure members are on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latin typeface="Arial" panose="020B0604020202020204" pitchFamily="34" charset="0"/>
                <a:cs typeface="Arial" panose="020B0604020202020204" pitchFamily="34" charset="0"/>
              </a:rPr>
              <a:t>Provide the PCC network with important information regarding PCC related events, webinars, and other news.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PCC Alerts include:  include USPS information, Promotions, leadership changes, rate changes,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the latest alerts Please subscribe to the PCC Alert mailing list by contacting </a:t>
            </a:r>
            <a:r>
              <a:rPr lang="en-US" b="1" dirty="0">
                <a:latin typeface="Arial" panose="020B0604020202020204" pitchFamily="34" charset="0"/>
                <a:cs typeface="Arial" panose="020B0604020202020204" pitchFamily="34" charset="0"/>
                <a:hlinkClick r:id="rId3"/>
              </a:rPr>
              <a:t>PCC@usps.gov</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inform industry Stakeholders about important information regarding USPS webinars, promotions, products, and other news.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Industry Alerts – mail interruptions, facility closures, system upgrades – messages from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848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members can help share marketing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Post in PCC Voice - </a:t>
            </a:r>
            <a:r>
              <a:rPr lang="en-US" dirty="0">
                <a:latin typeface="Arial" panose="020B0604020202020204" pitchFamily="34" charset="0"/>
                <a:cs typeface="Arial" panose="020B0604020202020204" pitchFamily="34" charset="0"/>
              </a:rPr>
              <a:t>Our only USPS approved Social Media Outlet</a:t>
            </a:r>
            <a:r>
              <a:rPr lang="en-US" dirty="0"/>
              <a:t> - share your PCC events, best practices, celebrations etc..  should not be used for personal gain or purposes.  </a:t>
            </a:r>
          </a:p>
          <a:p>
            <a:endParaRPr lang="en-US" dirty="0"/>
          </a:p>
          <a:p>
            <a:r>
              <a:rPr lang="en-US" dirty="0"/>
              <a:t>Share the link to </a:t>
            </a:r>
            <a:r>
              <a:rPr lang="en-US" i="1" dirty="0" err="1"/>
              <a:t>PostalPro</a:t>
            </a:r>
            <a:r>
              <a:rPr lang="en-US" dirty="0"/>
              <a:t> for multiple resources:  find a PCC, PCC Event information, cafés, educational presentations, variety of toolboxes etc.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Include in 30 Second elevator pitch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Forward PCC Alerts, Industry Alerts and other email information to other Industries in Business Mail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Networking across the nation – USPS, Industry and fellow PCCS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209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and Rob</a:t>
            </a:r>
          </a:p>
        </p:txBody>
      </p:sp>
      <p:sp>
        <p:nvSpPr>
          <p:cNvPr id="4" name="Slide Number Placeholder 3"/>
          <p:cNvSpPr>
            <a:spLocks noGrp="1"/>
          </p:cNvSpPr>
          <p:nvPr>
            <p:ph type="sldNum" sz="quarter" idx="5"/>
          </p:nvPr>
        </p:nvSpPr>
        <p:spPr/>
        <p:txBody>
          <a:bodyPr/>
          <a:lstStyle/>
          <a:p>
            <a:fld id="{AC471E5F-E741-4F2C-9EBD-FD06B9E46D75}" type="slidenum">
              <a:rPr lang="en-US" smtClean="0"/>
              <a:t>27</a:t>
            </a:fld>
            <a:endParaRPr lang="en-US"/>
          </a:p>
        </p:txBody>
      </p:sp>
    </p:spTree>
    <p:extLst>
      <p:ext uri="{BB962C8B-B14F-4D97-AF65-F5344CB8AC3E}">
        <p14:creationId xmlns:p14="http://schemas.microsoft.com/office/powerpoint/2010/main" val="417660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Education Topics</a:t>
            </a:r>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28</a:t>
            </a:fld>
            <a:endParaRPr lang="en-US"/>
          </a:p>
        </p:txBody>
      </p:sp>
    </p:spTree>
    <p:extLst>
      <p:ext uri="{BB962C8B-B14F-4D97-AF65-F5344CB8AC3E}">
        <p14:creationId xmlns:p14="http://schemas.microsoft.com/office/powerpoint/2010/main" val="1915463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2 minutes</a:t>
            </a:r>
          </a:p>
          <a:p>
            <a:endParaRPr lang="en-US" dirty="0"/>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29</a:t>
            </a:fld>
            <a:endParaRPr lang="en-US"/>
          </a:p>
        </p:txBody>
      </p:sp>
    </p:spTree>
    <p:extLst>
      <p:ext uri="{BB962C8B-B14F-4D97-AF65-F5344CB8AC3E}">
        <p14:creationId xmlns:p14="http://schemas.microsoft.com/office/powerpoint/2010/main" val="330204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Dina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utilize the chat box to ask questions, voice any comments, or concerns. </a:t>
            </a:r>
          </a:p>
          <a:p>
            <a:r>
              <a:rPr lang="en-US" sz="1200" dirty="0">
                <a:solidFill>
                  <a:srgbClr val="C00000"/>
                </a:solidFill>
              </a:rPr>
              <a:t>Please note that a</a:t>
            </a:r>
            <a:r>
              <a:rPr lang="en-US" sz="1200" dirty="0"/>
              <a:t>ll phones and videos will be muted due to the large volume of participants that we are expecting </a:t>
            </a:r>
            <a:endParaRPr lang="en-US" dirty="0"/>
          </a:p>
        </p:txBody>
      </p:sp>
    </p:spTree>
    <p:extLst>
      <p:ext uri="{BB962C8B-B14F-4D97-AF65-F5344CB8AC3E}">
        <p14:creationId xmlns:p14="http://schemas.microsoft.com/office/powerpoint/2010/main" val="296009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1 minute</a:t>
            </a:r>
          </a:p>
          <a:p>
            <a:endParaRPr lang="en-US" dirty="0"/>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30</a:t>
            </a:fld>
            <a:endParaRPr lang="en-US"/>
          </a:p>
        </p:txBody>
      </p:sp>
    </p:spTree>
    <p:extLst>
      <p:ext uri="{BB962C8B-B14F-4D97-AF65-F5344CB8AC3E}">
        <p14:creationId xmlns:p14="http://schemas.microsoft.com/office/powerpoint/2010/main" val="1475623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AC471E5F-E741-4F2C-9EBD-FD06B9E46D75}" type="slidenum">
              <a:rPr lang="en-US" smtClean="0"/>
              <a:t>31</a:t>
            </a:fld>
            <a:endParaRPr lang="en-US"/>
          </a:p>
        </p:txBody>
      </p:sp>
    </p:spTree>
    <p:extLst>
      <p:ext uri="{BB962C8B-B14F-4D97-AF65-F5344CB8AC3E}">
        <p14:creationId xmlns:p14="http://schemas.microsoft.com/office/powerpoint/2010/main" val="1678091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3 minutes</a:t>
            </a:r>
          </a:p>
          <a:p>
            <a:endParaRPr lang="en-US" dirty="0"/>
          </a:p>
          <a:p>
            <a:r>
              <a:rPr lang="en-US" dirty="0"/>
              <a:t>PCC BlueShare Site –  USPS access only – provides a wealth of information and resources  such as “Building a Successful PCC Guide”, Policy Documents, PCC Logos and Style Guide (which sets the guidelines for logo usage.) </a:t>
            </a:r>
          </a:p>
          <a:p>
            <a:r>
              <a:rPr lang="en-US" dirty="0"/>
              <a:t>Headquarter Speaker Request forms,   PCC Administrators Quick Start Guide, PCC Recognition – PCC Premier Certificate and Leadership Awards guides and nomination forms,  NPF and National PCC Day tools and resources,  and valuable tutorials </a:t>
            </a:r>
          </a:p>
          <a:p>
            <a:endParaRPr lang="en-US" dirty="0"/>
          </a:p>
          <a:p>
            <a:r>
              <a:rPr lang="en-US" dirty="0" err="1"/>
              <a:t>PostalPro</a:t>
            </a:r>
            <a:r>
              <a:rPr lang="en-US" dirty="0"/>
              <a:t> –  available to all USPS as well as Industry on </a:t>
            </a:r>
            <a:r>
              <a:rPr lang="en-US" dirty="0" err="1"/>
              <a:t>PostalPro</a:t>
            </a:r>
            <a:r>
              <a:rPr lang="en-US" dirty="0"/>
              <a:t> you can find contact information or find a PCCs near you, or information on upcoming PCC events nationwide.  </a:t>
            </a:r>
            <a:r>
              <a:rPr lang="en-US" dirty="0" err="1"/>
              <a:t>PostalPro</a:t>
            </a:r>
            <a:r>
              <a:rPr lang="en-US" dirty="0"/>
              <a:t> is also a depository that houses our PCC Mission , Pub 286, recordings from our educational Cafes, webinars, power point presentations, the Education and Marketing toolbox, PCC Insiders, PCC spotlights, updates from Academic Outreach and more.  </a:t>
            </a:r>
          </a:p>
          <a:p>
            <a:endParaRPr lang="en-US" dirty="0"/>
          </a:p>
          <a:p>
            <a:r>
              <a:rPr lang="en-US" dirty="0"/>
              <a:t>PCC Postal Administrator Quick Guide – located both on the PCC BlueShare Site and Postal Pro guide designed to assist new PCC Administrators , as well as serve as a refresher for our seasoned Postal Administrators  to help keep them on track with their daily and monthly activities, roles and responsibilities.  </a:t>
            </a:r>
          </a:p>
          <a:p>
            <a:endParaRPr lang="en-US" dirty="0"/>
          </a:p>
          <a:p>
            <a:r>
              <a:rPr lang="en-US" dirty="0"/>
              <a:t>PCC Voice LinkedIn –  Networking tool where PCC members can share best practices and ideas that can be replicated , post videos, pictures, upcoming events and celebrate successes</a:t>
            </a:r>
          </a:p>
          <a:p>
            <a:endParaRPr lang="en-US" dirty="0"/>
          </a:p>
          <a:p>
            <a:pPr marL="0" indent="0" defTabSz="457189">
              <a:buClr>
                <a:schemeClr val="tx1"/>
              </a:buClr>
              <a:buFont typeface="Arial" panose="020B0604020202020204" pitchFamily="34" charset="0"/>
              <a:buNone/>
            </a:pPr>
            <a:r>
              <a:rPr lang="en-US" sz="1200" u="sng" dirty="0">
                <a:solidFill>
                  <a:srgbClr val="0070C0"/>
                </a:solidFill>
                <a:latin typeface="Arial" panose="020B0604020202020204" pitchFamily="34" charset="0"/>
                <a:ea typeface="MS Mincho" panose="02020609040205080304" pitchFamily="49" charset="-128"/>
                <a:cs typeface="Arial" panose="020B0604020202020204" pitchFamily="34" charset="0"/>
                <a:hlinkClick r:id="rId3">
                  <a:extLst>
                    <a:ext uri="{A12FA001-AC4F-418D-AE19-62706E023703}">
                      <ahyp:hlinkClr xmlns:ahyp="http://schemas.microsoft.com/office/drawing/2018/hyperlinkcolor" val="tx"/>
                    </a:ext>
                  </a:extLst>
                </a:hlinkClick>
              </a:rPr>
              <a:t>PCC@usps.gov</a:t>
            </a:r>
            <a:r>
              <a:rPr lang="en-US" sz="1200" u="sng" dirty="0">
                <a:solidFill>
                  <a:srgbClr val="0070C0"/>
                </a:solidFill>
                <a:latin typeface="Arial" panose="020B0604020202020204" pitchFamily="34" charset="0"/>
                <a:ea typeface="MS Mincho" panose="02020609040205080304" pitchFamily="49" charset="-128"/>
                <a:cs typeface="Arial" panose="020B0604020202020204" pitchFamily="34" charset="0"/>
              </a:rPr>
              <a:t> </a:t>
            </a:r>
          </a:p>
          <a:p>
            <a:pPr marL="0" indent="0" defTabSz="457189">
              <a:buClr>
                <a:schemeClr val="tx1"/>
              </a:buClr>
              <a:buFont typeface="Arial" panose="020B0604020202020204" pitchFamily="34" charset="0"/>
              <a:buNone/>
            </a:pPr>
            <a:r>
              <a:rPr lang="en-US" sz="1200" dirty="0">
                <a:solidFill>
                  <a:srgbClr val="0070C0"/>
                </a:solidFill>
                <a:latin typeface="Arial" panose="020B0604020202020204" pitchFamily="34" charset="0"/>
                <a:ea typeface="MS Mincho" panose="02020609040205080304" pitchFamily="49" charset="-128"/>
                <a:cs typeface="Times New Roman" panose="02020603050405020304" pitchFamily="18" charset="0"/>
                <a:hlinkClick r:id="rId4">
                  <a:extLst>
                    <a:ext uri="{A12FA001-AC4F-418D-AE19-62706E023703}">
                      <ahyp:hlinkClr xmlns:ahyp="http://schemas.microsoft.com/office/drawing/2018/hyperlinkcolor" val="tx"/>
                    </a:ext>
                  </a:extLst>
                </a:hlinkClick>
              </a:rPr>
              <a:t>PCCMktg@usps.gov</a:t>
            </a:r>
            <a:endParaRPr lang="en-US" sz="1200" dirty="0">
              <a:solidFill>
                <a:srgbClr val="0070C0"/>
              </a:solidFill>
              <a:latin typeface="Arial" panose="020B0604020202020204" pitchFamily="34" charset="0"/>
              <a:ea typeface="MS Mincho" panose="02020609040205080304" pitchFamily="49" charset="-128"/>
              <a:cs typeface="Times New Roman" panose="02020603050405020304" pitchFamily="18" charset="0"/>
            </a:endParaRPr>
          </a:p>
          <a:p>
            <a:pPr marL="0" indent="0" defTabSz="457189">
              <a:buClr>
                <a:schemeClr val="tx1"/>
              </a:buClr>
              <a:buFont typeface="Arial" panose="020B0604020202020204" pitchFamily="34" charset="0"/>
              <a:buNone/>
            </a:pPr>
            <a:r>
              <a:rPr lang="en-US" sz="1200" u="sng" dirty="0">
                <a:solidFill>
                  <a:srgbClr val="0070C0"/>
                </a:solidFill>
                <a:latin typeface="Arial" panose="020B0604020202020204" pitchFamily="34" charset="0"/>
                <a:ea typeface="MS Mincho" panose="02020609040205080304" pitchFamily="49" charset="-128"/>
                <a:cs typeface="Arial" panose="020B0604020202020204" pitchFamily="34" charset="0"/>
              </a:rPr>
              <a:t>PCCInsider@usps.gov</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386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2 minutes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178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Dina 1 minute</a:t>
            </a:r>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34</a:t>
            </a:fld>
            <a:endParaRPr lang="en-US"/>
          </a:p>
        </p:txBody>
      </p:sp>
    </p:spTree>
    <p:extLst>
      <p:ext uri="{BB962C8B-B14F-4D97-AF65-F5344CB8AC3E}">
        <p14:creationId xmlns:p14="http://schemas.microsoft.com/office/powerpoint/2010/main" val="3828322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35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14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Dina 2 minutes</a:t>
            </a:r>
          </a:p>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4</a:t>
            </a:fld>
            <a:endParaRPr lang="en-US" dirty="0"/>
          </a:p>
        </p:txBody>
      </p:sp>
    </p:spTree>
    <p:extLst>
      <p:ext uri="{BB962C8B-B14F-4D97-AF65-F5344CB8AC3E}">
        <p14:creationId xmlns:p14="http://schemas.microsoft.com/office/powerpoint/2010/main" val="119574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5</a:t>
            </a:fld>
            <a:endParaRPr lang="en-US"/>
          </a:p>
        </p:txBody>
      </p:sp>
    </p:spTree>
    <p:extLst>
      <p:ext uri="{BB962C8B-B14F-4D97-AF65-F5344CB8AC3E}">
        <p14:creationId xmlns:p14="http://schemas.microsoft.com/office/powerpoint/2010/main" val="13905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1E5F-E741-4F2C-9EBD-FD06B9E46D75}" type="slidenum">
              <a:rPr lang="en-US" smtClean="0"/>
              <a:t>6</a:t>
            </a:fld>
            <a:endParaRPr lang="en-US" dirty="0"/>
          </a:p>
        </p:txBody>
      </p:sp>
    </p:spTree>
    <p:extLst>
      <p:ext uri="{BB962C8B-B14F-4D97-AF65-F5344CB8AC3E}">
        <p14:creationId xmlns:p14="http://schemas.microsoft.com/office/powerpoint/2010/main" val="376568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Neal</a:t>
            </a:r>
          </a:p>
        </p:txBody>
      </p:sp>
      <p:sp>
        <p:nvSpPr>
          <p:cNvPr id="4" name="Slide Number Placeholder 3"/>
          <p:cNvSpPr>
            <a:spLocks noGrp="1"/>
          </p:cNvSpPr>
          <p:nvPr>
            <p:ph type="sldNum" sz="quarter" idx="5"/>
          </p:nvPr>
        </p:nvSpPr>
        <p:spPr/>
        <p:txBody>
          <a:bodyPr/>
          <a:lstStyle/>
          <a:p>
            <a:fld id="{AC471E5F-E741-4F2C-9EBD-FD06B9E46D75}" type="slidenum">
              <a:rPr lang="en-US" smtClean="0"/>
              <a:t>7</a:t>
            </a:fld>
            <a:endParaRPr lang="en-US"/>
          </a:p>
        </p:txBody>
      </p:sp>
    </p:spTree>
    <p:extLst>
      <p:ext uri="{BB962C8B-B14F-4D97-AF65-F5344CB8AC3E}">
        <p14:creationId xmlns:p14="http://schemas.microsoft.com/office/powerpoint/2010/main" val="165773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Neal 1 minute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0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Neal 2 minutes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71E5F-E741-4F2C-9EBD-FD06B9E46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12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6"/>
          <p:cNvSpPr>
            <a:spLocks noGrp="1" noChangeArrowheads="1"/>
          </p:cNvSpPr>
          <p:nvPr>
            <p:ph type="title"/>
          </p:nvPr>
        </p:nvSpPr>
        <p:spPr bwMode="auto">
          <a:xfrm>
            <a:off x="866775" y="1128713"/>
            <a:ext cx="8277225"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style</a:t>
            </a:r>
          </a:p>
        </p:txBody>
      </p:sp>
      <p:sp>
        <p:nvSpPr>
          <p:cNvPr id="8" name="Rectangle 47"/>
          <p:cNvSpPr>
            <a:spLocks noGrp="1" noChangeArrowheads="1"/>
          </p:cNvSpPr>
          <p:nvPr>
            <p:ph type="body" idx="1"/>
          </p:nvPr>
        </p:nvSpPr>
        <p:spPr bwMode="auto">
          <a:xfrm>
            <a:off x="857250" y="1905000"/>
            <a:ext cx="7769225" cy="2514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46">
            <a:extLst>
              <a:ext uri="{FF2B5EF4-FFF2-40B4-BE49-F238E27FC236}">
                <a16:creationId xmlns:a16="http://schemas.microsoft.com/office/drawing/2014/main" id="{879BE6FE-1B52-8748-AE6E-AB3436530E07}"/>
              </a:ext>
            </a:extLst>
          </p:cNvPr>
          <p:cNvSpPr txBox="1">
            <a:spLocks noChangeArrowheads="1"/>
          </p:cNvSpPr>
          <p:nvPr userDrawn="1"/>
        </p:nvSpPr>
        <p:spPr bwMode="auto">
          <a:xfrm>
            <a:off x="152400" y="6567488"/>
            <a:ext cx="2057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30000"/>
              </a:lnSpc>
              <a:spcBef>
                <a:spcPct val="0"/>
              </a:spcBef>
              <a:buClrTx/>
              <a:buFontTx/>
              <a:buNone/>
            </a:pPr>
            <a:r>
              <a:rPr lang="en-US" altLang="en-US" sz="1000" dirty="0">
                <a:solidFill>
                  <a:schemeClr val="bg2"/>
                </a:solidFill>
              </a:rPr>
              <a:t> Confidential &amp; Pre-Decisional </a:t>
            </a:r>
          </a:p>
        </p:txBody>
      </p:sp>
      <p:sp>
        <p:nvSpPr>
          <p:cNvPr id="13" name="Rectangle 47">
            <a:extLst>
              <a:ext uri="{FF2B5EF4-FFF2-40B4-BE49-F238E27FC236}">
                <a16:creationId xmlns:a16="http://schemas.microsoft.com/office/drawing/2014/main" id="{A9236865-1C1E-4C45-AF71-35089FBC7FB2}"/>
              </a:ext>
            </a:extLst>
          </p:cNvPr>
          <p:cNvSpPr>
            <a:spLocks noChangeArrowheads="1"/>
          </p:cNvSpPr>
          <p:nvPr userDrawn="1"/>
        </p:nvSpPr>
        <p:spPr bwMode="auto">
          <a:xfrm>
            <a:off x="8482013" y="4714875"/>
            <a:ext cx="533400" cy="304800"/>
          </a:xfrm>
          <a:prstGeom prst="rect">
            <a:avLst/>
          </a:prstGeom>
          <a:noFill/>
          <a:ln>
            <a:noFill/>
          </a:ln>
          <a:effectLst/>
          <a:extLst>
            <a:ext uri="{909E8E84-426E-40dd-AFC4-6F175D3DCCD1}"/>
            <a:ext uri="{91240B29-F687-4f45-9708-019B960494DF}"/>
            <a:ext uri="{AF507438-7753-43e0-B8FC-AC1667EBCBE1}"/>
          </a:extLst>
        </p:spPr>
        <p:txBody>
          <a:bodyPr/>
          <a:lstStyle>
            <a:lvl1pPr eaLnBrk="0" hangingPunct="0">
              <a:defRPr sz="21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1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1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1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a:defRPr/>
            </a:pPr>
            <a:fld id="{D51E511F-E2B8-5840-90C3-E0FF0CF277C4}" type="slidenum">
              <a:rPr lang="en-US" altLang="en-US" sz="1400" b="0" smtClean="0"/>
              <a:pPr algn="r">
                <a:defRPr/>
              </a:pPr>
              <a:t>‹#›</a:t>
            </a:fld>
            <a:endParaRPr lang="en-US" altLang="en-US" sz="1400" b="0" dirty="0"/>
          </a:p>
        </p:txBody>
      </p:sp>
      <p:sp>
        <p:nvSpPr>
          <p:cNvPr id="14" name="Text Box 100">
            <a:extLst>
              <a:ext uri="{FF2B5EF4-FFF2-40B4-BE49-F238E27FC236}">
                <a16:creationId xmlns:a16="http://schemas.microsoft.com/office/drawing/2014/main" id="{0081C72D-771A-4B49-B078-66DC7DEDFDC6}"/>
              </a:ext>
            </a:extLst>
          </p:cNvPr>
          <p:cNvSpPr txBox="1">
            <a:spLocks noChangeArrowheads="1"/>
          </p:cNvSpPr>
          <p:nvPr userDrawn="1"/>
        </p:nvSpPr>
        <p:spPr bwMode="auto">
          <a:xfrm>
            <a:off x="304800" y="6719888"/>
            <a:ext cx="2057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30000"/>
              </a:lnSpc>
              <a:spcBef>
                <a:spcPct val="0"/>
              </a:spcBef>
              <a:buClrTx/>
              <a:buFontTx/>
              <a:buNone/>
            </a:pPr>
            <a:r>
              <a:rPr lang="en-US" altLang="en-US" sz="1000" dirty="0">
                <a:solidFill>
                  <a:schemeClr val="bg2"/>
                </a:solidFill>
              </a:rPr>
              <a:t> Confidential &amp; Pre-Decisional </a:t>
            </a:r>
          </a:p>
        </p:txBody>
      </p:sp>
      <p:pic>
        <p:nvPicPr>
          <p:cNvPr id="3" name="Picture 2">
            <a:extLst>
              <a:ext uri="{FF2B5EF4-FFF2-40B4-BE49-F238E27FC236}">
                <a16:creationId xmlns:a16="http://schemas.microsoft.com/office/drawing/2014/main" id="{342DA8F6-7071-924C-88CA-92E322480F08}"/>
              </a:ext>
            </a:extLst>
          </p:cNvPr>
          <p:cNvPicPr>
            <a:picLocks noChangeAspect="1"/>
          </p:cNvPicPr>
          <p:nvPr userDrawn="1"/>
        </p:nvPicPr>
        <p:blipFill>
          <a:blip r:embed="rId3"/>
          <a:srcRect/>
          <a:stretch/>
        </p:blipFill>
        <p:spPr>
          <a:xfrm>
            <a:off x="0" y="-4914"/>
            <a:ext cx="9144000" cy="6858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3200" b="1" i="0" kern="1200">
          <a:solidFill>
            <a:srgbClr val="1E387C"/>
          </a:solidFill>
          <a:latin typeface="Arial"/>
          <a:ea typeface="+mj-ea"/>
          <a:cs typeface="Arial"/>
        </a:defRPr>
      </a:lvl1pPr>
    </p:titleStyle>
    <p:bodyStyle>
      <a:lvl1pPr marL="342900" indent="-342900" algn="l" defTabSz="457200" rtl="0" eaLnBrk="1" latinLnBrk="0" hangingPunct="1">
        <a:spcBef>
          <a:spcPct val="20000"/>
        </a:spcBef>
        <a:buFont typeface="Lucida Grande"/>
        <a:buChar char="■"/>
        <a:defRPr sz="2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dashiek.f.woodard@usps.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Suzi.Oswald@seachangemn.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s://about.usps.com/video/PCCPromo2020.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hyperlink" Target="mailto:Monica.oconnor@moneypages.com" TargetMode="External"/><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hyperlink" Target="mailto:mmf@berkshire-company.com" TargetMode="External"/><Relationship Id="rId5" Type="http://schemas.openxmlformats.org/officeDocument/2006/relationships/image" Target="../media/image4.png"/><Relationship Id="rId10" Type="http://schemas.openxmlformats.org/officeDocument/2006/relationships/hyperlink" Target="mailto:katrina.r.raysor@usps.gov" TargetMode="External"/><Relationship Id="rId4" Type="http://schemas.openxmlformats.org/officeDocument/2006/relationships/image" Target="../media/image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linkedin.com/groups/830354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dkessler@kesslercreative.com" TargetMode="External"/><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lindsey.c.taylor@usps.gov"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cathy.m.scocco@usps.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hyperlink" Target="mailto:Kathy@ATIME4Marketing.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judith.r.caldwell@usps.gov"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hyperlink" Target="mailto:IndustryAlert@usps.gov" TargetMode="External"/><Relationship Id="rId10" Type="http://schemas.openxmlformats.org/officeDocument/2006/relationships/image" Target="../media/image31.png"/><Relationship Id="rId4" Type="http://schemas.openxmlformats.org/officeDocument/2006/relationships/hyperlink" Target="mailto:PCC@usps.gov" TargetMode="Externa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hyperlink" Target="mailto:PCCMktg@usps.gov" TargetMode="External"/><Relationship Id="rId10" Type="http://schemas.openxmlformats.org/officeDocument/2006/relationships/image" Target="../media/image18.png"/><Relationship Id="rId4" Type="http://schemas.openxmlformats.org/officeDocument/2006/relationships/hyperlink" Target="https://postalpro.usps.com/pcc" TargetMode="Externa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hyperlink" Target="mailto:rob.hanks@suttle-straus.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mailto:justin.l.windsor@usp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postalpro.usps.gov/pcc#anchor-5" TargetMode="Externa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joseph.banks@usmc.mi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hyperlink" Target="mailto:PCC@usps.gov" TargetMode="External"/><Relationship Id="rId3" Type="http://schemas.openxmlformats.org/officeDocument/2006/relationships/image" Target="../media/image3.png"/><Relationship Id="rId7" Type="http://schemas.openxmlformats.org/officeDocument/2006/relationships/hyperlink" Target="https://www.linkedin.com/groups/8303549"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postalpro.usps.com/node/9784" TargetMode="External"/><Relationship Id="rId5" Type="http://schemas.openxmlformats.org/officeDocument/2006/relationships/hyperlink" Target="https://postalpro.usps.com/pcc" TargetMode="External"/><Relationship Id="rId10" Type="http://schemas.openxmlformats.org/officeDocument/2006/relationships/hyperlink" Target="mailto:PCCInsider@usps.gov" TargetMode="External"/><Relationship Id="rId4" Type="http://schemas.openxmlformats.org/officeDocument/2006/relationships/hyperlink" Target="https://ca.blueshare5.usps.gov/sites/igo/pcc/SitePages/Home.aspx" TargetMode="External"/><Relationship Id="rId9" Type="http://schemas.openxmlformats.org/officeDocument/2006/relationships/hyperlink" Target="mailto:PCCMktg@usps.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Suzi.Oswald@seachangemn.com" TargetMode="External"/><Relationship Id="rId13" Type="http://schemas.openxmlformats.org/officeDocument/2006/relationships/hyperlink" Target="mailto:sharon.a.barger@usps.gov" TargetMode="External"/><Relationship Id="rId3" Type="http://schemas.openxmlformats.org/officeDocument/2006/relationships/image" Target="../media/image3.png"/><Relationship Id="rId7" Type="http://schemas.openxmlformats.org/officeDocument/2006/relationships/hyperlink" Target="mailto:rob.hanks@suttle-straus.com" TargetMode="External"/><Relationship Id="rId12" Type="http://schemas.openxmlformats.org/officeDocument/2006/relationships/hyperlink" Target="mailto:brian.corley@usps.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kathy@atime4marketing.com" TargetMode="External"/><Relationship Id="rId11" Type="http://schemas.openxmlformats.org/officeDocument/2006/relationships/hyperlink" Target="mailto:Katrina.R.Raysor@usps.gov" TargetMode="External"/><Relationship Id="rId5" Type="http://schemas.openxmlformats.org/officeDocument/2006/relationships/hyperlink" Target="mailto:neal_fedderman@CarMax.com" TargetMode="External"/><Relationship Id="rId15" Type="http://schemas.openxmlformats.org/officeDocument/2006/relationships/hyperlink" Target="mailto:Charles.Dandridge@usps.gov" TargetMode="External"/><Relationship Id="rId10" Type="http://schemas.openxmlformats.org/officeDocument/2006/relationships/hyperlink" Target="mailto:joseph.banks@usmc.mil" TargetMode="External"/><Relationship Id="rId4" Type="http://schemas.openxmlformats.org/officeDocument/2006/relationships/hyperlink" Target="mailto:dkessler@kesslercreative.com" TargetMode="External"/><Relationship Id="rId9" Type="http://schemas.openxmlformats.org/officeDocument/2006/relationships/hyperlink" Target="mailto:mmf@berkshire-company.com" TargetMode="External"/><Relationship Id="rId14" Type="http://schemas.openxmlformats.org/officeDocument/2006/relationships/hyperlink" Target="mailto:DaShiek.F.Woodard@usps.gov"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Neal_Fedderman@carmax.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447039" y="1218342"/>
            <a:ext cx="846605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1E387C"/>
                </a:solidFill>
                <a:latin typeface="Arial" charset="0"/>
              </a:rPr>
              <a:t>General Membership Orientation</a:t>
            </a:r>
          </a:p>
          <a:p>
            <a:pPr algn="ctr"/>
            <a:endParaRPr lang="en-US" sz="3200" b="1" dirty="0">
              <a:solidFill>
                <a:srgbClr val="1E387C"/>
              </a:solidFill>
              <a:latin typeface="Arial" charset="0"/>
            </a:endParaRPr>
          </a:p>
          <a:p>
            <a:pPr algn="ctr"/>
            <a:r>
              <a:rPr lang="en-US" sz="3200" b="1" dirty="0">
                <a:solidFill>
                  <a:srgbClr val="1E387C"/>
                </a:solidFill>
                <a:latin typeface="Arial" charset="0"/>
              </a:rPr>
              <a:t>Getting the Most of Your PCC Membership </a:t>
            </a: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Tree>
    <p:extLst>
      <p:ext uri="{BB962C8B-B14F-4D97-AF65-F5344CB8AC3E}">
        <p14:creationId xmlns:p14="http://schemas.microsoft.com/office/powerpoint/2010/main" val="294439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862185" y="758087"/>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457189"/>
            <a:r>
              <a:rPr lang="en-US" sz="3200" b="1" dirty="0">
                <a:solidFill>
                  <a:srgbClr val="0070C0"/>
                </a:solidFill>
                <a:latin typeface="Arial" charset="0"/>
              </a:rPr>
              <a:t> </a:t>
            </a:r>
            <a:r>
              <a:rPr lang="en-US" sz="3200" b="1" dirty="0">
                <a:solidFill>
                  <a:srgbClr val="1E387C"/>
                </a:solidFill>
                <a:latin typeface="Arial" charset="0"/>
              </a:rPr>
              <a:t>History of the PCC </a:t>
            </a:r>
          </a:p>
          <a:p>
            <a:pPr algn="ctr" defTabSz="457189"/>
            <a:endParaRPr lang="en-US" sz="2000" dirty="0">
              <a:solidFill>
                <a:prstClr val="black"/>
              </a:solidFill>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30" y="4610372"/>
            <a:ext cx="3857833" cy="369332"/>
          </a:xfrm>
          <a:prstGeom prst="rect">
            <a:avLst/>
          </a:prstGeom>
          <a:noFill/>
        </p:spPr>
        <p:txBody>
          <a:bodyPr wrap="square" rtlCol="0">
            <a:spAutoFit/>
          </a:bodyPr>
          <a:lstStyle/>
          <a:p>
            <a:pPr defTabSz="457189"/>
            <a:r>
              <a:rPr lang="en-US" dirty="0">
                <a:ln>
                  <a:solidFill>
                    <a:prstClr val="white"/>
                  </a:solidFill>
                </a:ln>
                <a:solidFill>
                  <a:prstClr val="white"/>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5" name="TextBox 4">
            <a:extLst>
              <a:ext uri="{FF2B5EF4-FFF2-40B4-BE49-F238E27FC236}">
                <a16:creationId xmlns:a16="http://schemas.microsoft.com/office/drawing/2014/main" id="{3306DBCC-795E-428D-BA66-40A6F1F766DD}"/>
              </a:ext>
            </a:extLst>
          </p:cNvPr>
          <p:cNvSpPr txBox="1"/>
          <p:nvPr/>
        </p:nvSpPr>
        <p:spPr>
          <a:xfrm>
            <a:off x="453656" y="1355635"/>
            <a:ext cx="8520223" cy="3624069"/>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“Through focused educational programs, the PCC® strives to help industry members and their organizations grow and develop professionally.”</a:t>
            </a:r>
          </a:p>
          <a:p>
            <a:endParaRPr lang="en-US" dirty="0">
              <a:solidFill>
                <a:srgbClr val="C00000"/>
              </a:solidFill>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1971 – The Citizens’ Advisory Committee changed their name</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Postal Customer Council</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Primary focus Business mailers</a:t>
            </a: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Addressing mailer issues and concerns</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Focus on Education and Networking</a:t>
            </a: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144 PCCs representing 7,500 mailers</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Avenue frequently used to improve customer service and satisfaction</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Support corporate profitability for Business Mailers and USPS</a:t>
            </a: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PCCs Governing Body – </a:t>
            </a:r>
            <a:r>
              <a:rPr lang="en-US" b="1" dirty="0">
                <a:latin typeface="Arial" panose="020B0604020202020204" pitchFamily="34" charset="0"/>
                <a:cs typeface="Arial" panose="020B0604020202020204" pitchFamily="34" charset="0"/>
              </a:rPr>
              <a:t>Postal Customer Council Advisory Committee</a:t>
            </a:r>
          </a:p>
          <a:p>
            <a:endParaRPr lang="en-US" sz="1350" dirty="0">
              <a:solidFill>
                <a:srgbClr val="C00000"/>
              </a:solidFill>
            </a:endParaRPr>
          </a:p>
        </p:txBody>
      </p:sp>
    </p:spTree>
    <p:extLst>
      <p:ext uri="{BB962C8B-B14F-4D97-AF65-F5344CB8AC3E}">
        <p14:creationId xmlns:p14="http://schemas.microsoft.com/office/powerpoint/2010/main" val="321265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431338" y="615267"/>
            <a:ext cx="828132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US" sz="3200" b="1" dirty="0">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7" name="TextBox 6">
            <a:extLst>
              <a:ext uri="{FF2B5EF4-FFF2-40B4-BE49-F238E27FC236}">
                <a16:creationId xmlns:a16="http://schemas.microsoft.com/office/drawing/2014/main" id="{EFA19CC3-64CA-458E-8373-C221E89A1D8D}"/>
              </a:ext>
            </a:extLst>
          </p:cNvPr>
          <p:cNvSpPr txBox="1"/>
          <p:nvPr/>
        </p:nvSpPr>
        <p:spPr>
          <a:xfrm>
            <a:off x="1254819" y="2011717"/>
            <a:ext cx="404240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 Shiek Woodard</a:t>
            </a:r>
          </a:p>
          <a:p>
            <a:r>
              <a:rPr lang="en-US" dirty="0">
                <a:solidFill>
                  <a:srgbClr val="1E387C"/>
                </a:solidFill>
                <a:latin typeface="Arial" panose="020B0604020202020204" pitchFamily="34" charset="0"/>
                <a:cs typeface="Arial" panose="020B0604020202020204" pitchFamily="34" charset="0"/>
              </a:rPr>
              <a:t>Customer Outreach Specialist</a:t>
            </a:r>
          </a:p>
          <a:p>
            <a:r>
              <a:rPr lang="en-US" dirty="0">
                <a:solidFill>
                  <a:srgbClr val="1E387C"/>
                </a:solidFill>
                <a:latin typeface="Arial" panose="020B0604020202020204" pitchFamily="34" charset="0"/>
                <a:cs typeface="Arial" panose="020B0604020202020204" pitchFamily="34" charset="0"/>
                <a:hlinkClick r:id="rId6"/>
              </a:rPr>
              <a:t>dashiek.f.woodard@usps.gov</a:t>
            </a:r>
            <a:r>
              <a:rPr lang="en-US" dirty="0">
                <a:solidFill>
                  <a:srgbClr val="1E387C"/>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3BC0CD4C-EAEE-426E-9C2A-4C4B86DF7FA1}"/>
              </a:ext>
            </a:extLst>
          </p:cNvPr>
          <p:cNvPicPr>
            <a:picLocks noChangeAspect="1"/>
          </p:cNvPicPr>
          <p:nvPr/>
        </p:nvPicPr>
        <p:blipFill>
          <a:blip r:embed="rId7"/>
          <a:stretch>
            <a:fillRect/>
          </a:stretch>
        </p:blipFill>
        <p:spPr>
          <a:xfrm>
            <a:off x="5507852" y="1350429"/>
            <a:ext cx="2867113" cy="2245905"/>
          </a:xfrm>
          <a:prstGeom prst="rect">
            <a:avLst/>
          </a:prstGeom>
        </p:spPr>
      </p:pic>
      <p:sp>
        <p:nvSpPr>
          <p:cNvPr id="11" name="Text Box 10">
            <a:extLst>
              <a:ext uri="{FF2B5EF4-FFF2-40B4-BE49-F238E27FC236}">
                <a16:creationId xmlns:a16="http://schemas.microsoft.com/office/drawing/2014/main" id="{F90CC0E2-1A04-4EB2-A53D-3D9C0E3B727E}"/>
              </a:ext>
            </a:extLst>
          </p:cNvPr>
          <p:cNvSpPr txBox="1">
            <a:spLocks noChangeArrowheads="1"/>
          </p:cNvSpPr>
          <p:nvPr/>
        </p:nvSpPr>
        <p:spPr bwMode="auto">
          <a:xfrm>
            <a:off x="538868" y="812036"/>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PCC Advisory Committee</a:t>
            </a:r>
          </a:p>
          <a:p>
            <a:pPr algn="ctr"/>
            <a:endParaRPr lang="en-US" sz="2000" dirty="0"/>
          </a:p>
        </p:txBody>
      </p:sp>
    </p:spTree>
    <p:extLst>
      <p:ext uri="{BB962C8B-B14F-4D97-AF65-F5344CB8AC3E}">
        <p14:creationId xmlns:p14="http://schemas.microsoft.com/office/powerpoint/2010/main" val="407419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938802" y="882016"/>
            <a:ext cx="81741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1E387C"/>
                </a:solidFill>
                <a:latin typeface="Arial" charset="0"/>
              </a:rPr>
              <a:t> Purpose of the PCC Advisory Committee</a:t>
            </a: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Rectangle 7">
            <a:extLst>
              <a:ext uri="{FF2B5EF4-FFF2-40B4-BE49-F238E27FC236}">
                <a16:creationId xmlns:a16="http://schemas.microsoft.com/office/drawing/2014/main" id="{F5AB5107-8BDC-4B22-91D7-2B8AD671AA18}"/>
              </a:ext>
            </a:extLst>
          </p:cNvPr>
          <p:cNvSpPr/>
          <p:nvPr/>
        </p:nvSpPr>
        <p:spPr>
          <a:xfrm>
            <a:off x="1091608" y="1739507"/>
            <a:ext cx="8405578" cy="2598147"/>
          </a:xfrm>
          <a:prstGeom prst="rect">
            <a:avLst/>
          </a:prstGeom>
        </p:spPr>
        <p:txBody>
          <a:bodyPr wrap="square">
            <a:spAutoFit/>
          </a:bodyPr>
          <a:lstStyle/>
          <a:p>
            <a:pPr marL="298450" indent="-285750">
              <a:spcBef>
                <a:spcPts val="100"/>
              </a:spcBef>
              <a:buFont typeface="Arial" panose="020B0604020202020204" pitchFamily="34" charset="0"/>
              <a:buChar char="•"/>
              <a:tabLst>
                <a:tab pos="299085" algn="l"/>
                <a:tab pos="299720" algn="l"/>
              </a:tabLst>
            </a:pPr>
            <a:r>
              <a:rPr lang="en-US" spc="-5" dirty="0">
                <a:latin typeface="Arial"/>
                <a:cs typeface="Arial"/>
              </a:rPr>
              <a:t>Oversight Body</a:t>
            </a:r>
          </a:p>
          <a:p>
            <a:pPr marL="298450" indent="-285750">
              <a:spcBef>
                <a:spcPts val="100"/>
              </a:spcBef>
              <a:buFont typeface="Arial" panose="020B0604020202020204" pitchFamily="34" charset="0"/>
              <a:buChar char="•"/>
              <a:tabLst>
                <a:tab pos="299085" algn="l"/>
                <a:tab pos="299720" algn="l"/>
              </a:tabLst>
            </a:pPr>
            <a:r>
              <a:rPr lang="en-US" spc="-10" dirty="0">
                <a:latin typeface="Arial"/>
                <a:cs typeface="Arial"/>
              </a:rPr>
              <a:t>Provides Guidance on PCC Practices</a:t>
            </a:r>
          </a:p>
          <a:p>
            <a:pPr marL="298450" indent="-285750">
              <a:buFont typeface="Arial" panose="020B0604020202020204" pitchFamily="34" charset="0"/>
              <a:buChar char="•"/>
              <a:tabLst>
                <a:tab pos="1213485" algn="l"/>
                <a:tab pos="1214120" algn="l"/>
              </a:tabLst>
            </a:pPr>
            <a:r>
              <a:rPr lang="en-US" spc="-5" dirty="0">
                <a:latin typeface="Arial"/>
                <a:cs typeface="Arial"/>
              </a:rPr>
              <a:t>National effort to accomplish the PCC mission</a:t>
            </a:r>
          </a:p>
          <a:p>
            <a:pPr marL="298450" indent="-285750">
              <a:buFont typeface="Arial" panose="020B0604020202020204" pitchFamily="34" charset="0"/>
              <a:buChar char="•"/>
              <a:tabLst>
                <a:tab pos="1670685" algn="l"/>
                <a:tab pos="1671320" algn="l"/>
              </a:tabLst>
            </a:pPr>
            <a:r>
              <a:rPr lang="en-US" spc="-5" dirty="0">
                <a:latin typeface="Arial"/>
                <a:cs typeface="Arial"/>
              </a:rPr>
              <a:t>Comprised of 4 Sub-Committees:</a:t>
            </a:r>
          </a:p>
          <a:p>
            <a:pPr marL="755650" lvl="1" indent="-285750">
              <a:buFont typeface="Courier New" panose="02070309020205020404" pitchFamily="49" charset="0"/>
              <a:buChar char="o"/>
              <a:tabLst>
                <a:tab pos="1670685" algn="l"/>
                <a:tab pos="1671320" algn="l"/>
              </a:tabLst>
            </a:pPr>
            <a:r>
              <a:rPr lang="en-US" spc="-5" dirty="0">
                <a:latin typeface="Arial"/>
                <a:cs typeface="Arial"/>
              </a:rPr>
              <a:t>Communication &amp; Marketing</a:t>
            </a:r>
          </a:p>
          <a:p>
            <a:pPr marL="755650" lvl="1" indent="-285750">
              <a:buFont typeface="Courier New" panose="02070309020205020404" pitchFamily="49" charset="0"/>
              <a:buChar char="o"/>
              <a:tabLst>
                <a:tab pos="1670685" algn="l"/>
                <a:tab pos="1671320" algn="l"/>
              </a:tabLst>
            </a:pPr>
            <a:r>
              <a:rPr lang="en-US" spc="-5" dirty="0">
                <a:latin typeface="Arial"/>
                <a:cs typeface="Arial"/>
              </a:rPr>
              <a:t>Education Programming</a:t>
            </a:r>
          </a:p>
          <a:p>
            <a:pPr marL="755650" lvl="1" indent="-285750">
              <a:buFont typeface="Courier New" panose="02070309020205020404" pitchFamily="49" charset="0"/>
              <a:buChar char="o"/>
              <a:tabLst>
                <a:tab pos="1670685" algn="l"/>
                <a:tab pos="1671320" algn="l"/>
              </a:tabLst>
            </a:pPr>
            <a:r>
              <a:rPr lang="en-US" spc="-5" dirty="0">
                <a:latin typeface="Arial"/>
                <a:cs typeface="Arial"/>
              </a:rPr>
              <a:t>Membership &amp; Recruitment</a:t>
            </a:r>
          </a:p>
          <a:p>
            <a:pPr marL="755650" lvl="1" indent="-285750">
              <a:buFont typeface="Courier New" panose="02070309020205020404" pitchFamily="49" charset="0"/>
              <a:buChar char="o"/>
              <a:tabLst>
                <a:tab pos="1670685" algn="l"/>
                <a:tab pos="1671320" algn="l"/>
              </a:tabLst>
            </a:pPr>
            <a:r>
              <a:rPr lang="en-US" spc="-5" dirty="0">
                <a:latin typeface="Arial"/>
                <a:cs typeface="Arial"/>
              </a:rPr>
              <a:t>Strategic Innovation &amp; PCC Policy</a:t>
            </a:r>
          </a:p>
          <a:p>
            <a:pPr marL="755650" lvl="1" indent="-285750">
              <a:buFont typeface="Courier New" panose="02070309020205020404" pitchFamily="49" charset="0"/>
              <a:buChar char="o"/>
              <a:tabLst>
                <a:tab pos="1670685" algn="l"/>
                <a:tab pos="1671320" algn="l"/>
              </a:tabLst>
            </a:pPr>
            <a:endParaRPr lang="en-US" dirty="0">
              <a:latin typeface="Arial"/>
              <a:cs typeface="Arial"/>
            </a:endParaRPr>
          </a:p>
        </p:txBody>
      </p:sp>
    </p:spTree>
    <p:extLst>
      <p:ext uri="{BB962C8B-B14F-4D97-AF65-F5344CB8AC3E}">
        <p14:creationId xmlns:p14="http://schemas.microsoft.com/office/powerpoint/2010/main" val="36494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093271"/>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2" name="TextBox 1">
            <a:extLst>
              <a:ext uri="{FF2B5EF4-FFF2-40B4-BE49-F238E27FC236}">
                <a16:creationId xmlns:a16="http://schemas.microsoft.com/office/drawing/2014/main" id="{8DE030D1-64B4-44D2-A28F-0DB186292A8F}"/>
              </a:ext>
            </a:extLst>
          </p:cNvPr>
          <p:cNvSpPr txBox="1"/>
          <p:nvPr/>
        </p:nvSpPr>
        <p:spPr>
          <a:xfrm>
            <a:off x="1072566" y="3033962"/>
            <a:ext cx="3802472"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Suzi Oswald</a:t>
            </a:r>
          </a:p>
          <a:p>
            <a:r>
              <a:rPr lang="en-US" dirty="0">
                <a:solidFill>
                  <a:srgbClr val="1E387C"/>
                </a:solidFill>
                <a:latin typeface="Arial" panose="020B0604020202020204" pitchFamily="34" charset="0"/>
                <a:cs typeface="Arial" panose="020B0604020202020204" pitchFamily="34" charset="0"/>
              </a:rPr>
              <a:t>Industry Co-Chair</a:t>
            </a:r>
            <a:endParaRPr lang="en-US"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Suzi.Oswald@seachangemn.com</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endParaRPr lang="en-US" dirty="0">
              <a:solidFill>
                <a:srgbClr val="1E387C"/>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7BFD1C-A40A-4480-9828-2D3DFEA4BEF8}"/>
              </a:ext>
            </a:extLst>
          </p:cNvPr>
          <p:cNvPicPr>
            <a:picLocks noChangeAspect="1"/>
          </p:cNvPicPr>
          <p:nvPr/>
        </p:nvPicPr>
        <p:blipFill rotWithShape="1">
          <a:blip r:embed="rId7"/>
          <a:srcRect b="13424"/>
          <a:stretch/>
        </p:blipFill>
        <p:spPr>
          <a:xfrm>
            <a:off x="5807636" y="1673797"/>
            <a:ext cx="2803075" cy="2208361"/>
          </a:xfrm>
          <a:prstGeom prst="rect">
            <a:avLst/>
          </a:prstGeom>
        </p:spPr>
      </p:pic>
      <p:sp>
        <p:nvSpPr>
          <p:cNvPr id="11" name="Text Box 10">
            <a:extLst>
              <a:ext uri="{FF2B5EF4-FFF2-40B4-BE49-F238E27FC236}">
                <a16:creationId xmlns:a16="http://schemas.microsoft.com/office/drawing/2014/main" id="{BD24C9F8-2AD9-422E-B517-EA86E2441956}"/>
              </a:ext>
            </a:extLst>
          </p:cNvPr>
          <p:cNvSpPr txBox="1">
            <a:spLocks noChangeArrowheads="1"/>
          </p:cNvSpPr>
          <p:nvPr/>
        </p:nvSpPr>
        <p:spPr bwMode="auto">
          <a:xfrm>
            <a:off x="502169" y="680360"/>
            <a:ext cx="828132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Membership Growth and Recruitment</a:t>
            </a:r>
          </a:p>
          <a:p>
            <a:pPr algn="ctr"/>
            <a:endParaRPr lang="en-US" sz="2000" dirty="0"/>
          </a:p>
        </p:txBody>
      </p:sp>
      <p:sp>
        <p:nvSpPr>
          <p:cNvPr id="13" name="TextBox 12">
            <a:extLst>
              <a:ext uri="{FF2B5EF4-FFF2-40B4-BE49-F238E27FC236}">
                <a16:creationId xmlns:a16="http://schemas.microsoft.com/office/drawing/2014/main" id="{432BC31B-BC1D-44D1-994F-73722549D005}"/>
              </a:ext>
            </a:extLst>
          </p:cNvPr>
          <p:cNvSpPr txBox="1"/>
          <p:nvPr/>
        </p:nvSpPr>
        <p:spPr>
          <a:xfrm>
            <a:off x="1131677" y="1708891"/>
            <a:ext cx="368425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Judy Caldwell</a:t>
            </a:r>
          </a:p>
          <a:p>
            <a:r>
              <a:rPr lang="en-US" dirty="0">
                <a:solidFill>
                  <a:srgbClr val="1E387C"/>
                </a:solidFill>
                <a:latin typeface="Arial" panose="020B0604020202020204" pitchFamily="34" charset="0"/>
                <a:cs typeface="Arial" panose="020B0604020202020204" pitchFamily="34" charset="0"/>
              </a:rPr>
              <a:t>Customer Outreach Specialist</a:t>
            </a:r>
          </a:p>
          <a:p>
            <a:r>
              <a:rPr lang="en-US" u="sng" dirty="0">
                <a:solidFill>
                  <a:srgbClr val="0000FF"/>
                </a:solidFill>
                <a:latin typeface="Arial" panose="020B0604020202020204" pitchFamily="34" charset="0"/>
                <a:cs typeface="Arial" panose="020B0604020202020204" pitchFamily="34" charset="0"/>
              </a:rPr>
              <a:t>Judith.R.Caldwell@usps.gov</a:t>
            </a:r>
          </a:p>
        </p:txBody>
      </p:sp>
    </p:spTree>
    <p:extLst>
      <p:ext uri="{BB962C8B-B14F-4D97-AF65-F5344CB8AC3E}">
        <p14:creationId xmlns:p14="http://schemas.microsoft.com/office/powerpoint/2010/main" val="284752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548641" y="771257"/>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Definition </a:t>
            </a:r>
            <a:endParaRPr lang="en-US" sz="3200" b="1" dirty="0">
              <a:solidFill>
                <a:srgbClr val="1E387C"/>
              </a:solidFill>
              <a:latin typeface="Arial" panose="020B0604020202020204" pitchFamily="34" charset="0"/>
              <a:cs typeface="Arial" panose="020B0604020202020204" pitchFamily="34" charset="0"/>
            </a:endParaRP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0" y="3999161"/>
            <a:ext cx="3550810" cy="1038225"/>
          </a:xfrm>
          <a:prstGeom prst="rect">
            <a:avLst/>
          </a:prstGeom>
        </p:spPr>
      </p:pic>
      <p:sp>
        <p:nvSpPr>
          <p:cNvPr id="2" name="Rectangle 1">
            <a:extLst>
              <a:ext uri="{FF2B5EF4-FFF2-40B4-BE49-F238E27FC236}">
                <a16:creationId xmlns:a16="http://schemas.microsoft.com/office/drawing/2014/main" id="{84B48E30-A88C-4116-99FF-21ADC3376198}"/>
              </a:ext>
            </a:extLst>
          </p:cNvPr>
          <p:cNvSpPr/>
          <p:nvPr/>
        </p:nvSpPr>
        <p:spPr>
          <a:xfrm>
            <a:off x="548641" y="1556088"/>
            <a:ext cx="8405578" cy="1200329"/>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PCC membership consists of both Postal Service employees and representatives of the mailing industry.  Membership is open to all business mailers who use the services of the Postal Service within the sponsoring Postal Service manager's geographic area. </a:t>
            </a:r>
            <a:endParaRPr lang="en-US" dirty="0"/>
          </a:p>
        </p:txBody>
      </p:sp>
      <p:pic>
        <p:nvPicPr>
          <p:cNvPr id="1026" name="Picture 2" descr="The benefits of implementing memberships for your business -  MyVenturePad.com">
            <a:extLst>
              <a:ext uri="{FF2B5EF4-FFF2-40B4-BE49-F238E27FC236}">
                <a16:creationId xmlns:a16="http://schemas.microsoft.com/office/drawing/2014/main" id="{490393F9-F9DB-4D44-A728-69294D766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440" y="3035622"/>
            <a:ext cx="3185049" cy="1645920"/>
          </a:xfrm>
          <a:prstGeom prst="rect">
            <a:avLst/>
          </a:prstGeom>
          <a:ln w="762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3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548640" y="839838"/>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Value and Benefits</a:t>
            </a: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object 5">
            <a:extLst>
              <a:ext uri="{FF2B5EF4-FFF2-40B4-BE49-F238E27FC236}">
                <a16:creationId xmlns:a16="http://schemas.microsoft.com/office/drawing/2014/main" id="{BD724445-EF45-41D0-9A28-736D138C5DB1}"/>
              </a:ext>
            </a:extLst>
          </p:cNvPr>
          <p:cNvSpPr txBox="1"/>
          <p:nvPr/>
        </p:nvSpPr>
        <p:spPr>
          <a:xfrm>
            <a:off x="1122822" y="1700238"/>
            <a:ext cx="7427331" cy="1964640"/>
          </a:xfrm>
          <a:prstGeom prst="rect">
            <a:avLst/>
          </a:prstGeom>
        </p:spPr>
        <p:txBody>
          <a:bodyPr vert="horz" wrap="square" lIns="0" tIns="12700" rIns="0" bIns="0" rtlCol="0">
            <a:spAutoFit/>
          </a:bodyPr>
          <a:lstStyle/>
          <a:p>
            <a:pPr marL="299085" indent="-286385">
              <a:spcBef>
                <a:spcPts val="100"/>
              </a:spcBef>
              <a:buFont typeface="Arial" panose="020B0604020202020204" pitchFamily="34" charset="0"/>
              <a:buChar char="•"/>
              <a:tabLst>
                <a:tab pos="299085" algn="l"/>
                <a:tab pos="299720" algn="l"/>
              </a:tabLst>
            </a:pPr>
            <a:r>
              <a:rPr spc="-5" dirty="0">
                <a:latin typeface="Arial"/>
                <a:cs typeface="Arial"/>
              </a:rPr>
              <a:t>Gain Inside Access </a:t>
            </a:r>
            <a:r>
              <a:rPr dirty="0">
                <a:latin typeface="Arial"/>
                <a:cs typeface="Arial"/>
              </a:rPr>
              <a:t>to </a:t>
            </a:r>
            <a:r>
              <a:rPr spc="-5" dirty="0">
                <a:latin typeface="Arial"/>
                <a:cs typeface="Arial"/>
              </a:rPr>
              <a:t>Products, Services, and</a:t>
            </a:r>
            <a:r>
              <a:rPr spc="-240" dirty="0">
                <a:latin typeface="Arial"/>
                <a:cs typeface="Arial"/>
              </a:rPr>
              <a:t> </a:t>
            </a:r>
            <a:r>
              <a:rPr spc="-5" dirty="0">
                <a:latin typeface="Arial"/>
                <a:cs typeface="Arial"/>
              </a:rPr>
              <a:t>Innovations</a:t>
            </a:r>
            <a:endParaRPr dirty="0">
              <a:latin typeface="Arial"/>
              <a:cs typeface="Arial"/>
            </a:endParaRPr>
          </a:p>
          <a:p>
            <a:pPr marL="299085" indent="-286385">
              <a:buFont typeface="Arial" panose="020B0604020202020204" pitchFamily="34" charset="0"/>
              <a:buChar char="•"/>
              <a:tabLst>
                <a:tab pos="1213485" algn="l"/>
                <a:tab pos="1214120" algn="l"/>
              </a:tabLst>
            </a:pPr>
            <a:r>
              <a:rPr spc="-5" dirty="0">
                <a:latin typeface="Arial"/>
                <a:cs typeface="Arial"/>
              </a:rPr>
              <a:t>Stay in the</a:t>
            </a:r>
            <a:r>
              <a:rPr spc="-30" dirty="0">
                <a:latin typeface="Arial"/>
                <a:cs typeface="Arial"/>
              </a:rPr>
              <a:t> </a:t>
            </a:r>
            <a:r>
              <a:rPr spc="-10" dirty="0">
                <a:latin typeface="Arial"/>
                <a:cs typeface="Arial"/>
              </a:rPr>
              <a:t>Know</a:t>
            </a:r>
            <a:endParaRPr dirty="0">
              <a:latin typeface="Arial"/>
              <a:cs typeface="Arial"/>
            </a:endParaRPr>
          </a:p>
          <a:p>
            <a:pPr marL="299085" indent="-286385">
              <a:buFont typeface="Arial" panose="020B0604020202020204" pitchFamily="34" charset="0"/>
              <a:buChar char="•"/>
              <a:tabLst>
                <a:tab pos="2127885" algn="l"/>
                <a:tab pos="2128520" algn="l"/>
              </a:tabLst>
            </a:pPr>
            <a:r>
              <a:rPr spc="-5" dirty="0">
                <a:latin typeface="Arial"/>
                <a:cs typeface="Arial"/>
              </a:rPr>
              <a:t>Get </a:t>
            </a:r>
            <a:r>
              <a:rPr spc="-10" dirty="0">
                <a:latin typeface="Arial"/>
                <a:cs typeface="Arial"/>
              </a:rPr>
              <a:t>Easy </a:t>
            </a:r>
            <a:r>
              <a:rPr spc="-5" dirty="0">
                <a:latin typeface="Arial"/>
                <a:cs typeface="Arial"/>
              </a:rPr>
              <a:t>Access </a:t>
            </a:r>
            <a:r>
              <a:rPr dirty="0">
                <a:latin typeface="Arial"/>
                <a:cs typeface="Arial"/>
              </a:rPr>
              <a:t>to </a:t>
            </a:r>
            <a:r>
              <a:rPr spc="-5" dirty="0">
                <a:latin typeface="Arial"/>
                <a:cs typeface="Arial"/>
              </a:rPr>
              <a:t>the </a:t>
            </a:r>
            <a:r>
              <a:rPr spc="-10" dirty="0">
                <a:latin typeface="Arial"/>
                <a:cs typeface="Arial"/>
              </a:rPr>
              <a:t>PCC</a:t>
            </a:r>
            <a:r>
              <a:rPr spc="-280" dirty="0">
                <a:latin typeface="Arial"/>
                <a:cs typeface="Arial"/>
              </a:rPr>
              <a:t> </a:t>
            </a:r>
            <a:r>
              <a:rPr spc="-10" dirty="0">
                <a:latin typeface="Arial"/>
                <a:cs typeface="Arial"/>
              </a:rPr>
              <a:t>Community</a:t>
            </a:r>
            <a:endParaRPr lang="en-US" spc="-10" dirty="0">
              <a:latin typeface="Arial"/>
              <a:cs typeface="Arial"/>
            </a:endParaRPr>
          </a:p>
          <a:p>
            <a:pPr marL="299085" indent="-286385">
              <a:spcBef>
                <a:spcPts val="100"/>
              </a:spcBef>
              <a:buFont typeface="Arial" panose="020B0604020202020204" pitchFamily="34" charset="0"/>
              <a:buChar char="•"/>
              <a:tabLst>
                <a:tab pos="299085" algn="l"/>
                <a:tab pos="299720" algn="l"/>
              </a:tabLst>
            </a:pPr>
            <a:r>
              <a:rPr lang="en-US" spc="-5" dirty="0">
                <a:latin typeface="Arial"/>
                <a:cs typeface="Arial"/>
              </a:rPr>
              <a:t>Mail </a:t>
            </a:r>
            <a:r>
              <a:rPr lang="en-US" spc="-10" dirty="0">
                <a:latin typeface="Arial"/>
                <a:cs typeface="Arial"/>
              </a:rPr>
              <a:t>Facility</a:t>
            </a:r>
            <a:r>
              <a:rPr lang="en-US" spc="-40" dirty="0">
                <a:latin typeface="Arial"/>
                <a:cs typeface="Arial"/>
              </a:rPr>
              <a:t> </a:t>
            </a:r>
            <a:r>
              <a:rPr lang="en-US" spc="-114" dirty="0">
                <a:latin typeface="Arial"/>
                <a:cs typeface="Arial"/>
              </a:rPr>
              <a:t>Tours</a:t>
            </a:r>
            <a:endParaRPr lang="en-US" dirty="0">
              <a:latin typeface="Arial"/>
              <a:cs typeface="Arial"/>
            </a:endParaRPr>
          </a:p>
          <a:p>
            <a:pPr marL="299085" indent="-286385">
              <a:buFont typeface="Arial" panose="020B0604020202020204" pitchFamily="34" charset="0"/>
              <a:buChar char="•"/>
              <a:tabLst>
                <a:tab pos="756285" algn="l"/>
                <a:tab pos="756920" algn="l"/>
              </a:tabLst>
            </a:pPr>
            <a:r>
              <a:rPr lang="en-US" spc="-10" dirty="0">
                <a:latin typeface="Arial"/>
                <a:cs typeface="Arial"/>
              </a:rPr>
              <a:t>Exhibition</a:t>
            </a:r>
            <a:r>
              <a:rPr lang="en-US" spc="25" dirty="0">
                <a:latin typeface="Arial"/>
                <a:cs typeface="Arial"/>
              </a:rPr>
              <a:t> </a:t>
            </a:r>
            <a:r>
              <a:rPr lang="en-US" spc="-5" dirty="0">
                <a:latin typeface="Arial"/>
                <a:cs typeface="Arial"/>
              </a:rPr>
              <a:t>Opportunities</a:t>
            </a:r>
            <a:endParaRPr lang="en-US" dirty="0">
              <a:latin typeface="Arial"/>
              <a:cs typeface="Arial"/>
            </a:endParaRPr>
          </a:p>
          <a:p>
            <a:pPr marL="299085" indent="-286385">
              <a:buFont typeface="Arial" panose="020B0604020202020204" pitchFamily="34" charset="0"/>
              <a:buChar char="•"/>
              <a:tabLst>
                <a:tab pos="1213485" algn="l"/>
                <a:tab pos="1214120" algn="l"/>
              </a:tabLst>
            </a:pPr>
            <a:r>
              <a:rPr lang="en-US" spc="-10" dirty="0">
                <a:latin typeface="Arial"/>
                <a:cs typeface="Arial"/>
              </a:rPr>
              <a:t>Special</a:t>
            </a:r>
            <a:r>
              <a:rPr lang="en-US" spc="35" dirty="0">
                <a:latin typeface="Arial"/>
                <a:cs typeface="Arial"/>
              </a:rPr>
              <a:t> </a:t>
            </a:r>
            <a:r>
              <a:rPr lang="en-US" spc="-5" dirty="0">
                <a:latin typeface="Arial"/>
                <a:cs typeface="Arial"/>
              </a:rPr>
              <a:t>Events</a:t>
            </a:r>
          </a:p>
          <a:p>
            <a:pPr marL="299085" indent="-286385">
              <a:buFont typeface="Arial" panose="020B0604020202020204" pitchFamily="34" charset="0"/>
              <a:buChar char="•"/>
              <a:tabLst>
                <a:tab pos="1213485" algn="l"/>
                <a:tab pos="1214120" algn="l"/>
              </a:tabLst>
            </a:pPr>
            <a:r>
              <a:rPr lang="en-US" dirty="0">
                <a:latin typeface="Arial"/>
                <a:cs typeface="Arial"/>
                <a:hlinkClick r:id="rId4"/>
              </a:rPr>
              <a:t>https://about.usps.com/video/PCCPromo2020.mp4</a:t>
            </a:r>
            <a:r>
              <a:rPr lang="en-US" dirty="0">
                <a:latin typeface="Arial"/>
                <a:cs typeface="Arial"/>
              </a:rPr>
              <a:t> </a:t>
            </a:r>
          </a:p>
        </p:txBody>
      </p:sp>
      <p:pic>
        <p:nvPicPr>
          <p:cNvPr id="2052" name="Picture 4" descr="What Benefits Do Employees Really Value the Most? – TLNT">
            <a:extLst>
              <a:ext uri="{FF2B5EF4-FFF2-40B4-BE49-F238E27FC236}">
                <a16:creationId xmlns:a16="http://schemas.microsoft.com/office/drawing/2014/main" id="{538ABBC8-D617-4C6F-88A3-46B18C9FD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512" y="3296068"/>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0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548639" y="671845"/>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Value and Benefits (continued)</a:t>
            </a: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object 5">
            <a:extLst>
              <a:ext uri="{FF2B5EF4-FFF2-40B4-BE49-F238E27FC236}">
                <a16:creationId xmlns:a16="http://schemas.microsoft.com/office/drawing/2014/main" id="{9867F379-0641-4528-AC6A-DFBC0634A43C}"/>
              </a:ext>
            </a:extLst>
          </p:cNvPr>
          <p:cNvSpPr txBox="1"/>
          <p:nvPr/>
        </p:nvSpPr>
        <p:spPr>
          <a:xfrm>
            <a:off x="1068964" y="1597617"/>
            <a:ext cx="7913795" cy="1159292"/>
          </a:xfrm>
          <a:prstGeom prst="rect">
            <a:avLst/>
          </a:prstGeom>
        </p:spPr>
        <p:txBody>
          <a:bodyPr vert="horz" wrap="square" lIns="0" tIns="12700" rIns="0" bIns="0" rtlCol="0">
            <a:spAutoFit/>
          </a:bodyPr>
          <a:lstStyle/>
          <a:p>
            <a:pPr marL="299085" indent="-286385">
              <a:spcBef>
                <a:spcPts val="100"/>
              </a:spcBef>
              <a:buFont typeface="Arial" panose="020B0604020202020204" pitchFamily="34" charset="0"/>
              <a:buChar char="•"/>
              <a:tabLst>
                <a:tab pos="299085" algn="l"/>
                <a:tab pos="299720" algn="l"/>
              </a:tabLst>
            </a:pPr>
            <a:r>
              <a:rPr lang="en-US" spc="-5" dirty="0">
                <a:latin typeface="Arial"/>
                <a:cs typeface="Arial"/>
              </a:rPr>
              <a:t>Membership Networking Opportunities</a:t>
            </a:r>
          </a:p>
          <a:p>
            <a:pPr marL="299085" indent="-286385">
              <a:spcBef>
                <a:spcPts val="100"/>
              </a:spcBef>
              <a:buFont typeface="Arial" panose="020B0604020202020204" pitchFamily="34" charset="0"/>
              <a:buChar char="•"/>
              <a:tabLst>
                <a:tab pos="299085" algn="l"/>
                <a:tab pos="299720" algn="l"/>
              </a:tabLst>
            </a:pPr>
            <a:r>
              <a:rPr lang="en-US" spc="-5" dirty="0">
                <a:latin typeface="Arial"/>
                <a:cs typeface="Arial"/>
              </a:rPr>
              <a:t>Sustain a Competitive Edge</a:t>
            </a:r>
          </a:p>
          <a:p>
            <a:pPr marL="299085" indent="-286385">
              <a:spcBef>
                <a:spcPts val="100"/>
              </a:spcBef>
              <a:buFont typeface="Arial" panose="020B0604020202020204" pitchFamily="34" charset="0"/>
              <a:buChar char="•"/>
              <a:tabLst>
                <a:tab pos="299085" algn="l"/>
                <a:tab pos="299720" algn="l"/>
              </a:tabLst>
            </a:pPr>
            <a:r>
              <a:rPr lang="en-US" spc="-5" dirty="0">
                <a:latin typeface="Arial"/>
                <a:cs typeface="Arial"/>
              </a:rPr>
              <a:t>Networking Advantages</a:t>
            </a:r>
          </a:p>
          <a:p>
            <a:pPr marL="299085" indent="-286385">
              <a:spcBef>
                <a:spcPts val="100"/>
              </a:spcBef>
              <a:buFont typeface="Arial" panose="020B0604020202020204" pitchFamily="34" charset="0"/>
              <a:buChar char="•"/>
              <a:tabLst>
                <a:tab pos="299085" algn="l"/>
                <a:tab pos="299720" algn="l"/>
              </a:tabLst>
            </a:pPr>
            <a:r>
              <a:rPr lang="en-US" spc="-5" dirty="0">
                <a:latin typeface="Arial"/>
                <a:cs typeface="Arial"/>
              </a:rPr>
              <a:t>The Power of Connections</a:t>
            </a:r>
          </a:p>
        </p:txBody>
      </p:sp>
      <p:pic>
        <p:nvPicPr>
          <p:cNvPr id="2" name="Picture 1">
            <a:extLst>
              <a:ext uri="{FF2B5EF4-FFF2-40B4-BE49-F238E27FC236}">
                <a16:creationId xmlns:a16="http://schemas.microsoft.com/office/drawing/2014/main" id="{23EAB522-054D-4E83-9EDF-7FA4E782FE62}"/>
              </a:ext>
            </a:extLst>
          </p:cNvPr>
          <p:cNvPicPr>
            <a:picLocks noChangeAspect="1"/>
          </p:cNvPicPr>
          <p:nvPr/>
        </p:nvPicPr>
        <p:blipFill>
          <a:blip r:embed="rId4"/>
          <a:stretch>
            <a:fillRect/>
          </a:stretch>
        </p:blipFill>
        <p:spPr>
          <a:xfrm>
            <a:off x="5438699" y="3079651"/>
            <a:ext cx="2939143" cy="1645920"/>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7068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pic>
        <p:nvPicPr>
          <p:cNvPr id="11" name="Picture 10">
            <a:extLst>
              <a:ext uri="{FF2B5EF4-FFF2-40B4-BE49-F238E27FC236}">
                <a16:creationId xmlns:a16="http://schemas.microsoft.com/office/drawing/2014/main" id="{48C3E327-D740-4D2C-AACF-D087793EF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252" y="3561558"/>
            <a:ext cx="3027654" cy="989377"/>
          </a:xfrm>
          <a:prstGeom prst="rect">
            <a:avLst/>
          </a:prstGeom>
          <a:ln>
            <a:noFill/>
          </a:ln>
          <a:effectLst>
            <a:softEdge rad="112500"/>
          </a:effectLst>
        </p:spPr>
      </p:pic>
      <p:pic>
        <p:nvPicPr>
          <p:cNvPr id="15" name="Picture 14">
            <a:extLst>
              <a:ext uri="{FF2B5EF4-FFF2-40B4-BE49-F238E27FC236}">
                <a16:creationId xmlns:a16="http://schemas.microsoft.com/office/drawing/2014/main" id="{408326EE-BBC9-4AF0-89B7-DA208A63C225}"/>
              </a:ext>
            </a:extLst>
          </p:cNvPr>
          <p:cNvPicPr>
            <a:picLocks noChangeAspect="1"/>
          </p:cNvPicPr>
          <p:nvPr/>
        </p:nvPicPr>
        <p:blipFill>
          <a:blip r:embed="rId7"/>
          <a:stretch>
            <a:fillRect/>
          </a:stretch>
        </p:blipFill>
        <p:spPr>
          <a:xfrm>
            <a:off x="6749801" y="1312476"/>
            <a:ext cx="2195054" cy="1102574"/>
          </a:xfrm>
          <a:prstGeom prst="rect">
            <a:avLst/>
          </a:prstGeom>
        </p:spPr>
      </p:pic>
      <p:sp>
        <p:nvSpPr>
          <p:cNvPr id="12" name="TextBox 11">
            <a:extLst>
              <a:ext uri="{FF2B5EF4-FFF2-40B4-BE49-F238E27FC236}">
                <a16:creationId xmlns:a16="http://schemas.microsoft.com/office/drawing/2014/main" id="{B61F2614-5FB9-444F-AE4F-758263C476CB}"/>
              </a:ext>
            </a:extLst>
          </p:cNvPr>
          <p:cNvSpPr txBox="1"/>
          <p:nvPr/>
        </p:nvSpPr>
        <p:spPr>
          <a:xfrm>
            <a:off x="1072384" y="3594582"/>
            <a:ext cx="416655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Monica O’Connor</a:t>
            </a:r>
          </a:p>
          <a:p>
            <a:r>
              <a:rPr lang="en-US" dirty="0">
                <a:solidFill>
                  <a:srgbClr val="1E387C"/>
                </a:solidFill>
                <a:latin typeface="Arial" panose="020B0604020202020204" pitchFamily="34" charset="0"/>
                <a:cs typeface="Arial" panose="020B0604020202020204" pitchFamily="34" charset="0"/>
              </a:rPr>
              <a:t>Member-at-Large</a:t>
            </a:r>
          </a:p>
          <a:p>
            <a:r>
              <a:rPr lang="en-US" dirty="0">
                <a:latin typeface="Arial" panose="020B0604020202020204" pitchFamily="34" charset="0"/>
                <a:cs typeface="Arial" panose="020B0604020202020204" pitchFamily="34" charset="0"/>
                <a:hlinkClick r:id="rId8"/>
              </a:rPr>
              <a:t>Monica.oconnor@moneypages.com</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2D83DCF4-E5F9-451B-817D-28CD518D654B}"/>
              </a:ext>
            </a:extLst>
          </p:cNvPr>
          <p:cNvPicPr>
            <a:picLocks noChangeAspect="1"/>
          </p:cNvPicPr>
          <p:nvPr/>
        </p:nvPicPr>
        <p:blipFill>
          <a:blip r:embed="rId9"/>
          <a:stretch>
            <a:fillRect/>
          </a:stretch>
        </p:blipFill>
        <p:spPr>
          <a:xfrm>
            <a:off x="6003935" y="2449795"/>
            <a:ext cx="2329027" cy="1100494"/>
          </a:xfrm>
          <a:prstGeom prst="rect">
            <a:avLst/>
          </a:prstGeom>
        </p:spPr>
      </p:pic>
      <p:sp>
        <p:nvSpPr>
          <p:cNvPr id="16" name="Text Box 10">
            <a:extLst>
              <a:ext uri="{FF2B5EF4-FFF2-40B4-BE49-F238E27FC236}">
                <a16:creationId xmlns:a16="http://schemas.microsoft.com/office/drawing/2014/main" id="{9E6421BC-E88D-4943-81CE-633CE55A574B}"/>
              </a:ext>
            </a:extLst>
          </p:cNvPr>
          <p:cNvSpPr txBox="1">
            <a:spLocks noChangeArrowheads="1"/>
          </p:cNvSpPr>
          <p:nvPr/>
        </p:nvSpPr>
        <p:spPr bwMode="auto">
          <a:xfrm>
            <a:off x="827339" y="625588"/>
            <a:ext cx="828132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Strategic Innovation and PCC Policy</a:t>
            </a:r>
          </a:p>
          <a:p>
            <a:pPr algn="ctr"/>
            <a:endParaRPr lang="en-US" sz="2000" dirty="0"/>
          </a:p>
        </p:txBody>
      </p:sp>
      <p:sp>
        <p:nvSpPr>
          <p:cNvPr id="13" name="TextBox 12">
            <a:extLst>
              <a:ext uri="{FF2B5EF4-FFF2-40B4-BE49-F238E27FC236}">
                <a16:creationId xmlns:a16="http://schemas.microsoft.com/office/drawing/2014/main" id="{E675F6BD-13F8-4502-A385-BA958ACA1EDE}"/>
              </a:ext>
            </a:extLst>
          </p:cNvPr>
          <p:cNvSpPr txBox="1"/>
          <p:nvPr/>
        </p:nvSpPr>
        <p:spPr>
          <a:xfrm>
            <a:off x="1094850" y="1437503"/>
            <a:ext cx="4159086"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Katrina Raysor</a:t>
            </a:r>
          </a:p>
          <a:p>
            <a:r>
              <a:rPr lang="en-US" dirty="0">
                <a:solidFill>
                  <a:srgbClr val="1E387C"/>
                </a:solidFill>
                <a:latin typeface="Arial" panose="020B0604020202020204" pitchFamily="34" charset="0"/>
                <a:cs typeface="Arial" panose="020B0604020202020204" pitchFamily="34" charset="0"/>
              </a:rPr>
              <a:t>Customer Outreach Specialist  </a:t>
            </a:r>
          </a:p>
          <a:p>
            <a:r>
              <a:rPr lang="en-US" dirty="0">
                <a:solidFill>
                  <a:srgbClr val="1E387C"/>
                </a:solidFill>
                <a:latin typeface="Arial" panose="020B0604020202020204" pitchFamily="34" charset="0"/>
                <a:cs typeface="Arial" panose="020B0604020202020204" pitchFamily="34" charset="0"/>
                <a:hlinkClick r:id="rId10"/>
              </a:rPr>
              <a:t>katrina.r.raysor@usps.gov</a:t>
            </a:r>
            <a:r>
              <a:rPr lang="en-US" dirty="0">
                <a:solidFill>
                  <a:srgbClr val="1E387C"/>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65942DD9-5DF2-4B43-9DAD-A5AAAA872402}"/>
              </a:ext>
            </a:extLst>
          </p:cNvPr>
          <p:cNvSpPr txBox="1"/>
          <p:nvPr/>
        </p:nvSpPr>
        <p:spPr>
          <a:xfrm>
            <a:off x="1094850" y="2438526"/>
            <a:ext cx="4166558" cy="116955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Mark Fallon</a:t>
            </a:r>
          </a:p>
          <a:p>
            <a:r>
              <a:rPr lang="en-US" dirty="0">
                <a:solidFill>
                  <a:srgbClr val="1E387C"/>
                </a:solidFill>
                <a:latin typeface="Arial" panose="020B0604020202020204" pitchFamily="34" charset="0"/>
                <a:cs typeface="Arial" panose="020B0604020202020204" pitchFamily="34" charset="0"/>
              </a:rPr>
              <a:t>Industry Co-Chair </a:t>
            </a:r>
          </a:p>
          <a:p>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mmf@berkshire-company.com</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8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736773" y="782327"/>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Leadership of a PCC</a:t>
            </a: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D97E5DC5-A953-40B5-8F0B-6E1C93CAE5A8}"/>
              </a:ext>
            </a:extLst>
          </p:cNvPr>
          <p:cNvSpPr txBox="1"/>
          <p:nvPr/>
        </p:nvSpPr>
        <p:spPr>
          <a:xfrm>
            <a:off x="1260763" y="1658232"/>
            <a:ext cx="6622473" cy="258532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Partnership between postal and industry</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Postal Co-Chair</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Industry Co-Chair </a:t>
            </a:r>
            <a:r>
              <a:rPr lang="en-US" i="1" dirty="0">
                <a:latin typeface="Arial" panose="020B0604020202020204" pitchFamily="34" charset="0"/>
                <a:cs typeface="Arial" panose="020B0604020202020204" pitchFamily="34" charset="0"/>
              </a:rPr>
              <a:t>(elected by the general membership)</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Treasurer</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Secretary</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Postal Administrator</a:t>
            </a:r>
          </a:p>
          <a:p>
            <a:pPr marL="285750" indent="-28575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Committee Chairs – marketing, membership, newsletters, education, public relations, website, events, etc.</a:t>
            </a:r>
          </a:p>
          <a:p>
            <a:pPr marL="285750" indent="-28575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Volunteers needed for all committees</a:t>
            </a:r>
            <a:endParaRPr lang="en-US" dirty="0"/>
          </a:p>
        </p:txBody>
      </p:sp>
    </p:spTree>
    <p:extLst>
      <p:ext uri="{BB962C8B-B14F-4D97-AF65-F5344CB8AC3E}">
        <p14:creationId xmlns:p14="http://schemas.microsoft.com/office/powerpoint/2010/main" val="140036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646031" y="730923"/>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PCC Voice on LinkedIn</a:t>
            </a:r>
          </a:p>
          <a:p>
            <a:pPr algn="ctr"/>
            <a:endParaRPr lang="en-US" sz="3200" b="1" dirty="0">
              <a:solidFill>
                <a:srgbClr val="1E387C"/>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C6112B68-3EE3-406C-8971-293E70EE1A7E}"/>
              </a:ext>
            </a:extLst>
          </p:cNvPr>
          <p:cNvSpPr txBox="1"/>
          <p:nvPr/>
        </p:nvSpPr>
        <p:spPr>
          <a:xfrm>
            <a:off x="1168029" y="1414714"/>
            <a:ext cx="6622473" cy="3416320"/>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 LinkedIn group and a place for PCC members to:</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Promote events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Share and exchange ideas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Ask questions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Post photos and information</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Create a networking environment</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Comment on other posts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Give a shoutout to others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Use this link to join the group: </a:t>
            </a:r>
            <a:r>
              <a:rPr lang="en-US" dirty="0">
                <a:latin typeface="Arial" panose="020B0604020202020204" pitchFamily="34" charset="0"/>
                <a:cs typeface="Arial" panose="020B0604020202020204" pitchFamily="34" charset="0"/>
                <a:hlinkClick r:id="rId4"/>
              </a:rPr>
              <a:t>https://www.linkedin.com/groups/8303549</a:t>
            </a:r>
            <a:r>
              <a:rPr lang="en-US" dirty="0">
                <a:latin typeface="Arial" panose="020B0604020202020204" pitchFamily="34" charset="0"/>
                <a:cs typeface="Arial" panose="020B0604020202020204" pitchFamily="34" charset="0"/>
              </a:rPr>
              <a:t> </a:t>
            </a:r>
          </a:p>
          <a:p>
            <a:pPr marL="285750" indent="-285750">
              <a:buClr>
                <a:srgbClr val="1E387C"/>
              </a:buClr>
              <a:buFont typeface="Wingdings" panose="05000000000000000000" pitchFamily="2" charset="2"/>
              <a:buChar char="Ø"/>
            </a:pPr>
            <a:endParaRPr lang="en-US" dirty="0"/>
          </a:p>
        </p:txBody>
      </p:sp>
    </p:spTree>
    <p:extLst>
      <p:ext uri="{BB962C8B-B14F-4D97-AF65-F5344CB8AC3E}">
        <p14:creationId xmlns:p14="http://schemas.microsoft.com/office/powerpoint/2010/main" val="384119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grpSp>
        <p:nvGrpSpPr>
          <p:cNvPr id="2" name="Group 1">
            <a:extLst>
              <a:ext uri="{FF2B5EF4-FFF2-40B4-BE49-F238E27FC236}">
                <a16:creationId xmlns:a16="http://schemas.microsoft.com/office/drawing/2014/main" id="{F8AA43C6-3307-4A52-97DA-802B0017A7A8}"/>
              </a:ext>
            </a:extLst>
          </p:cNvPr>
          <p:cNvGrpSpPr/>
          <p:nvPr/>
        </p:nvGrpSpPr>
        <p:grpSpPr>
          <a:xfrm>
            <a:off x="20023" y="4033688"/>
            <a:ext cx="9144001" cy="1109812"/>
            <a:chOff x="20023" y="4033688"/>
            <a:chExt cx="9144001" cy="1109812"/>
          </a:xfrm>
        </p:grpSpPr>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20023"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613214"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88472" y="4425579"/>
              <a:ext cx="1615044" cy="457200"/>
            </a:xfrm>
            <a:prstGeom prst="rect">
              <a:avLst/>
            </a:prstGeom>
          </p:spPr>
        </p:pic>
      </p:grpSp>
      <p:sp>
        <p:nvSpPr>
          <p:cNvPr id="7" name="TextBox 6">
            <a:extLst>
              <a:ext uri="{FF2B5EF4-FFF2-40B4-BE49-F238E27FC236}">
                <a16:creationId xmlns:a16="http://schemas.microsoft.com/office/drawing/2014/main" id="{EFA19CC3-64CA-458E-8373-C221E89A1D8D}"/>
              </a:ext>
            </a:extLst>
          </p:cNvPr>
          <p:cNvSpPr txBox="1"/>
          <p:nvPr/>
        </p:nvSpPr>
        <p:spPr>
          <a:xfrm>
            <a:off x="1168029" y="2174627"/>
            <a:ext cx="368425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Lindsey Taylor</a:t>
            </a:r>
          </a:p>
          <a:p>
            <a:r>
              <a:rPr lang="en-US" dirty="0">
                <a:solidFill>
                  <a:srgbClr val="1E387C"/>
                </a:solidFill>
                <a:latin typeface="Arial" panose="020B0604020202020204" pitchFamily="34" charset="0"/>
                <a:cs typeface="Arial" panose="020B0604020202020204" pitchFamily="34" charset="0"/>
              </a:rPr>
              <a:t>National Postal Vice Chairperson </a:t>
            </a:r>
          </a:p>
          <a:p>
            <a:r>
              <a:rPr lang="en-US" dirty="0">
                <a:solidFill>
                  <a:srgbClr val="1E387C"/>
                </a:solidFill>
                <a:latin typeface="Arial" panose="020B0604020202020204" pitchFamily="34" charset="0"/>
                <a:cs typeface="Arial" panose="020B0604020202020204" pitchFamily="34" charset="0"/>
                <a:hlinkClick r:id="rId6"/>
              </a:rPr>
              <a:t>lindsey.c.taylor@usps.gov</a:t>
            </a:r>
            <a:r>
              <a:rPr lang="en-US" dirty="0">
                <a:solidFill>
                  <a:srgbClr val="1E387C"/>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3BC0CD4C-EAEE-426E-9C2A-4C4B86DF7FA1}"/>
              </a:ext>
            </a:extLst>
          </p:cNvPr>
          <p:cNvPicPr>
            <a:picLocks noChangeAspect="1"/>
          </p:cNvPicPr>
          <p:nvPr/>
        </p:nvPicPr>
        <p:blipFill>
          <a:blip r:embed="rId7"/>
          <a:stretch>
            <a:fillRect/>
          </a:stretch>
        </p:blipFill>
        <p:spPr>
          <a:xfrm>
            <a:off x="5734892" y="1372222"/>
            <a:ext cx="2867113" cy="2245905"/>
          </a:xfrm>
          <a:prstGeom prst="rect">
            <a:avLst/>
          </a:prstGeom>
        </p:spPr>
      </p:pic>
      <p:sp>
        <p:nvSpPr>
          <p:cNvPr id="11" name="TextBox 10">
            <a:extLst>
              <a:ext uri="{FF2B5EF4-FFF2-40B4-BE49-F238E27FC236}">
                <a16:creationId xmlns:a16="http://schemas.microsoft.com/office/drawing/2014/main" id="{46339194-312B-4483-96CE-95DE99ADD6B9}"/>
              </a:ext>
            </a:extLst>
          </p:cNvPr>
          <p:cNvSpPr txBox="1"/>
          <p:nvPr/>
        </p:nvSpPr>
        <p:spPr>
          <a:xfrm>
            <a:off x="1168029" y="1015518"/>
            <a:ext cx="368425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Dina Kessler</a:t>
            </a:r>
          </a:p>
          <a:p>
            <a:r>
              <a:rPr lang="en-US" dirty="0">
                <a:solidFill>
                  <a:srgbClr val="1E387C"/>
                </a:solidFill>
                <a:latin typeface="Arial" panose="020B0604020202020204" pitchFamily="34" charset="0"/>
                <a:cs typeface="Arial" panose="020B0604020202020204" pitchFamily="34" charset="0"/>
              </a:rPr>
              <a:t>National Industry Chair</a:t>
            </a:r>
          </a:p>
          <a:p>
            <a:r>
              <a:rPr lang="en-US" dirty="0">
                <a:solidFill>
                  <a:srgbClr val="1E387C"/>
                </a:solidFill>
                <a:latin typeface="Arial" panose="020B0604020202020204" pitchFamily="34" charset="0"/>
                <a:cs typeface="Arial" panose="020B0604020202020204" pitchFamily="34" charset="0"/>
                <a:hlinkClick r:id="rId8"/>
              </a:rPr>
              <a:t>dkessler@kesslercreative.com</a:t>
            </a:r>
            <a:r>
              <a:rPr lang="en-US" dirty="0">
                <a:solidFill>
                  <a:srgbClr val="1E387C"/>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138A07B9-BC2A-4D1D-BFBE-141C14E27009}"/>
              </a:ext>
            </a:extLst>
          </p:cNvPr>
          <p:cNvSpPr txBox="1"/>
          <p:nvPr/>
        </p:nvSpPr>
        <p:spPr>
          <a:xfrm>
            <a:off x="1168029" y="3333736"/>
            <a:ext cx="368425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Cathy Scocco</a:t>
            </a:r>
          </a:p>
          <a:p>
            <a:r>
              <a:rPr lang="en-US" dirty="0">
                <a:solidFill>
                  <a:srgbClr val="1E387C"/>
                </a:solidFill>
                <a:latin typeface="Arial" panose="020B0604020202020204" pitchFamily="34" charset="0"/>
                <a:cs typeface="Arial" panose="020B0604020202020204" pitchFamily="34" charset="0"/>
              </a:rPr>
              <a:t>National Postal Vice Chairperson </a:t>
            </a:r>
          </a:p>
          <a:p>
            <a:r>
              <a:rPr lang="en-US" dirty="0">
                <a:solidFill>
                  <a:srgbClr val="1E387C"/>
                </a:solidFill>
                <a:latin typeface="Arial" panose="020B0604020202020204" pitchFamily="34" charset="0"/>
                <a:cs typeface="Arial" panose="020B0604020202020204" pitchFamily="34" charset="0"/>
                <a:hlinkClick r:id="rId9"/>
              </a:rPr>
              <a:t>cathy.m.scocco@usps.gov</a:t>
            </a:r>
            <a:r>
              <a:rPr lang="en-US" dirty="0">
                <a:solidFill>
                  <a:srgbClr val="1E387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6440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733435" y="847569"/>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PCC Voice</a:t>
            </a: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C6112B68-3EE3-406C-8971-293E70EE1A7E}"/>
              </a:ext>
            </a:extLst>
          </p:cNvPr>
          <p:cNvSpPr txBox="1"/>
          <p:nvPr/>
        </p:nvSpPr>
        <p:spPr>
          <a:xfrm>
            <a:off x="1168029" y="1479776"/>
            <a:ext cx="6354583" cy="286232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b="1" dirty="0">
                <a:solidFill>
                  <a:srgbClr val="0070C0"/>
                </a:solidFill>
                <a:latin typeface="Arial" panose="020B0604020202020204" pitchFamily="34" charset="0"/>
                <a:cs typeface="Arial" panose="020B0604020202020204" pitchFamily="34" charset="0"/>
              </a:rPr>
              <a:t>DO</a:t>
            </a:r>
          </a:p>
          <a:p>
            <a:pPr marL="742950" lvl="1" indent="-285750">
              <a:buClr>
                <a:schemeClr val="tx1"/>
              </a:buClr>
              <a:buFont typeface="Courier New" panose="02070309020205020404" pitchFamily="49" charset="0"/>
              <a:buChar char="o"/>
            </a:pP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Publish posts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“Like” posts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 Comment on posts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 Respond to questions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DO NOT POST</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 Business advertisements</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 Self-promotion</a:t>
            </a:r>
          </a:p>
          <a:p>
            <a:pPr marL="742950" lvl="1" indent="-285750">
              <a:buClr>
                <a:schemeClr val="tx1"/>
              </a:buClr>
              <a:buFont typeface="Courier New" panose="02070309020205020404" pitchFamily="49" charset="0"/>
              <a:buChar char="o"/>
            </a:pPr>
            <a:r>
              <a:rPr lang="en-US" dirty="0">
                <a:latin typeface="Arial" panose="020B0604020202020204" pitchFamily="34" charset="0"/>
                <a:cs typeface="Arial" panose="020B0604020202020204" pitchFamily="34" charset="0"/>
              </a:rPr>
              <a:t> Political posts</a:t>
            </a:r>
            <a:endParaRPr lang="en-US" dirty="0"/>
          </a:p>
        </p:txBody>
      </p:sp>
    </p:spTree>
    <p:extLst>
      <p:ext uri="{BB962C8B-B14F-4D97-AF65-F5344CB8AC3E}">
        <p14:creationId xmlns:p14="http://schemas.microsoft.com/office/powerpoint/2010/main" val="21540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815340" y="778888"/>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Policy on Social Media</a:t>
            </a:r>
          </a:p>
          <a:p>
            <a:pPr algn="ct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7B758495-A033-4CC6-B453-81C288E4C297}"/>
              </a:ext>
            </a:extLst>
          </p:cNvPr>
          <p:cNvSpPr txBox="1"/>
          <p:nvPr/>
        </p:nvSpPr>
        <p:spPr>
          <a:xfrm>
            <a:off x="1098971" y="1655716"/>
            <a:ext cx="6622473"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PCC Voice is the only approved social media for PCCs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Follow the rules when posting</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Encourage other members to join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Personal pages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May promote PCC events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For PCC event posts, follow PCC Voice! Rules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Think before you post</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Common sense</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What would your mother think?`</a:t>
            </a:r>
          </a:p>
          <a:p>
            <a:pPr marL="742950" lvl="1" indent="-285750">
              <a:buClr>
                <a:srgbClr val="1E387C"/>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Clr>
                <a:srgbClr val="1E387C"/>
              </a:buClr>
              <a:buFont typeface="Wingdings" panose="05000000000000000000" pitchFamily="2" charset="2"/>
              <a:buChar char="Ø"/>
            </a:pPr>
            <a:endParaRPr lang="en-US" dirty="0"/>
          </a:p>
        </p:txBody>
      </p:sp>
    </p:spTree>
    <p:extLst>
      <p:ext uri="{BB962C8B-B14F-4D97-AF65-F5344CB8AC3E}">
        <p14:creationId xmlns:p14="http://schemas.microsoft.com/office/powerpoint/2010/main" val="222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919238" y="817424"/>
            <a:ext cx="80467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1E387C"/>
                </a:solidFill>
                <a:latin typeface="Arial" panose="020B0604020202020204" pitchFamily="34" charset="0"/>
                <a:cs typeface="Arial" panose="020B0604020202020204" pitchFamily="34" charset="0"/>
              </a:rPr>
              <a:t>Communications and Marketing</a:t>
            </a: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2" name="TextBox 1">
            <a:extLst>
              <a:ext uri="{FF2B5EF4-FFF2-40B4-BE49-F238E27FC236}">
                <a16:creationId xmlns:a16="http://schemas.microsoft.com/office/drawing/2014/main" id="{8DE030D1-64B4-44D2-A28F-0DB186292A8F}"/>
              </a:ext>
            </a:extLst>
          </p:cNvPr>
          <p:cNvSpPr txBox="1"/>
          <p:nvPr/>
        </p:nvSpPr>
        <p:spPr>
          <a:xfrm>
            <a:off x="1221567" y="3110358"/>
            <a:ext cx="335043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Sharon Barger</a:t>
            </a:r>
          </a:p>
          <a:p>
            <a:r>
              <a:rPr lang="en-US" dirty="0">
                <a:solidFill>
                  <a:srgbClr val="1E387C"/>
                </a:solidFill>
                <a:latin typeface="Arial" panose="020B0604020202020204" pitchFamily="34" charset="0"/>
                <a:cs typeface="Arial" panose="020B0604020202020204" pitchFamily="34" charset="0"/>
              </a:rPr>
              <a:t>Customer Outreach Specialist</a:t>
            </a:r>
          </a:p>
          <a:p>
            <a:r>
              <a:rPr lang="en-US" u="sng" dirty="0">
                <a:solidFill>
                  <a:srgbClr val="0000FF"/>
                </a:solidFill>
                <a:latin typeface="Arial" panose="020B0604020202020204" pitchFamily="34" charset="0"/>
                <a:cs typeface="Arial" panose="020B0604020202020204" pitchFamily="34" charset="0"/>
                <a:hlinkClick r:id="rId6"/>
              </a:rPr>
              <a:t>Sharon.a.barger@usps.gov</a:t>
            </a:r>
            <a:endParaRPr lang="en-US" u="sng" dirty="0">
              <a:solidFill>
                <a:srgbClr val="0000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78D2C3-45D2-4DA3-853C-CCB1956E5C0C}"/>
              </a:ext>
            </a:extLst>
          </p:cNvPr>
          <p:cNvSpPr txBox="1"/>
          <p:nvPr/>
        </p:nvSpPr>
        <p:spPr>
          <a:xfrm>
            <a:off x="1263504" y="1678685"/>
            <a:ext cx="380429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Kathy Hall</a:t>
            </a:r>
          </a:p>
          <a:p>
            <a:r>
              <a:rPr lang="en-US" dirty="0">
                <a:solidFill>
                  <a:srgbClr val="1E387C"/>
                </a:solidFill>
                <a:latin typeface="Arial" panose="020B0604020202020204" pitchFamily="34" charset="0"/>
                <a:cs typeface="Arial" panose="020B0604020202020204" pitchFamily="34" charset="0"/>
              </a:rPr>
              <a:t>Industry Co-Chair </a:t>
            </a:r>
            <a:r>
              <a:rPr lang="en-US" u="sng" dirty="0">
                <a:solidFill>
                  <a:srgbClr val="0000FF"/>
                </a:solidFill>
                <a:latin typeface="Arial" panose="020B0604020202020204" pitchFamily="34" charset="0"/>
                <a:cs typeface="Arial" panose="020B0604020202020204" pitchFamily="34" charset="0"/>
                <a:hlinkClick r:id="rId7"/>
              </a:rPr>
              <a:t>Kathy@ATIME4Marketing.com</a:t>
            </a:r>
            <a:endParaRPr lang="en-US" u="sng" dirty="0">
              <a:solidFill>
                <a:srgbClr val="0000FF"/>
              </a:solidFill>
              <a:latin typeface="Arial" panose="020B0604020202020204" pitchFamily="34" charset="0"/>
              <a:cs typeface="Arial" panose="020B0604020202020204" pitchFamily="34" charset="0"/>
            </a:endParaRPr>
          </a:p>
        </p:txBody>
      </p:sp>
      <p:pic>
        <p:nvPicPr>
          <p:cNvPr id="11" name="Picture 10" descr="Logo&#10;&#10;Description automatically generated with medium confidence">
            <a:extLst>
              <a:ext uri="{FF2B5EF4-FFF2-40B4-BE49-F238E27FC236}">
                <a16:creationId xmlns:a16="http://schemas.microsoft.com/office/drawing/2014/main" id="{6151011D-3DF5-40D5-87BA-11A9CE2FB7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4873" y="1039173"/>
            <a:ext cx="2630546" cy="3125685"/>
          </a:xfrm>
          <a:prstGeom prst="rect">
            <a:avLst/>
          </a:prstGeom>
        </p:spPr>
      </p:pic>
      <p:pic>
        <p:nvPicPr>
          <p:cNvPr id="12" name="Picture 11" descr="Logo&#10;&#10;Description automatically generated">
            <a:extLst>
              <a:ext uri="{FF2B5EF4-FFF2-40B4-BE49-F238E27FC236}">
                <a16:creationId xmlns:a16="http://schemas.microsoft.com/office/drawing/2014/main" id="{65433D8B-C65D-4D80-AEBD-898DD8E92B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400" t="34315" r="38000" b="34800"/>
          <a:stretch/>
        </p:blipFill>
        <p:spPr>
          <a:xfrm>
            <a:off x="5712778" y="2910948"/>
            <a:ext cx="273015" cy="431370"/>
          </a:xfrm>
          <a:prstGeom prst="rect">
            <a:avLst/>
          </a:prstGeom>
        </p:spPr>
      </p:pic>
    </p:spTree>
    <p:extLst>
      <p:ext uri="{BB962C8B-B14F-4D97-AF65-F5344CB8AC3E}">
        <p14:creationId xmlns:p14="http://schemas.microsoft.com/office/powerpoint/2010/main" val="133135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1168029" y="810125"/>
            <a:ext cx="74597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387C"/>
                </a:solidFill>
                <a:effectLst/>
                <a:uLnTx/>
                <a:uFillTx/>
                <a:latin typeface="Arial" panose="020B0604020202020204" pitchFamily="34" charset="0"/>
                <a:ea typeface="+mn-ea"/>
                <a:cs typeface="Arial" panose="020B0604020202020204" pitchFamily="34" charset="0"/>
              </a:rPr>
              <a:t>PCC Communications and Marketing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2" name="TextBox 1">
            <a:extLst>
              <a:ext uri="{FF2B5EF4-FFF2-40B4-BE49-F238E27FC236}">
                <a16:creationId xmlns:a16="http://schemas.microsoft.com/office/drawing/2014/main" id="{B64DF5E5-F11E-4D67-B38B-3339802EF3FE}"/>
              </a:ext>
            </a:extLst>
          </p:cNvPr>
          <p:cNvSpPr txBox="1"/>
          <p:nvPr/>
        </p:nvSpPr>
        <p:spPr>
          <a:xfrm>
            <a:off x="1122882" y="1556087"/>
            <a:ext cx="7631258"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Inform the PCC community of upcoming events; share PCC news and announcements from the industry and USPS; create marketing materials and recommend strategies to all PCCs nationwide regardless of size or available resources.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C149A3AD-B9DC-40D2-9A8B-E29F45DD2821}"/>
              </a:ext>
            </a:extLst>
          </p:cNvPr>
          <p:cNvPicPr>
            <a:picLocks noChangeAspect="1"/>
          </p:cNvPicPr>
          <p:nvPr/>
        </p:nvPicPr>
        <p:blipFill>
          <a:blip r:embed="rId4"/>
          <a:stretch>
            <a:fillRect/>
          </a:stretch>
        </p:blipFill>
        <p:spPr>
          <a:xfrm>
            <a:off x="2435705" y="2315520"/>
            <a:ext cx="4522280" cy="2543783"/>
          </a:xfrm>
          <a:prstGeom prst="rect">
            <a:avLst/>
          </a:prstGeom>
        </p:spPr>
      </p:pic>
    </p:spTree>
    <p:extLst>
      <p:ext uri="{BB962C8B-B14F-4D97-AF65-F5344CB8AC3E}">
        <p14:creationId xmlns:p14="http://schemas.microsoft.com/office/powerpoint/2010/main" val="395343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1168029" y="786613"/>
            <a:ext cx="74597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387C"/>
                </a:solidFill>
                <a:effectLst/>
                <a:uLnTx/>
                <a:uFillTx/>
                <a:latin typeface="Arial" panose="020B0604020202020204" pitchFamily="34" charset="0"/>
                <a:ea typeface="+mn-ea"/>
                <a:cs typeface="Arial" panose="020B0604020202020204" pitchFamily="34" charset="0"/>
              </a:rPr>
              <a:t>PCC Communications and Marketing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2" name="TextBox 1">
            <a:extLst>
              <a:ext uri="{FF2B5EF4-FFF2-40B4-BE49-F238E27FC236}">
                <a16:creationId xmlns:a16="http://schemas.microsoft.com/office/drawing/2014/main" id="{B64DF5E5-F11E-4D67-B38B-3339802EF3FE}"/>
              </a:ext>
            </a:extLst>
          </p:cNvPr>
          <p:cNvSpPr txBox="1"/>
          <p:nvPr/>
        </p:nvSpPr>
        <p:spPr>
          <a:xfrm>
            <a:off x="1046097" y="1395097"/>
            <a:ext cx="7863987"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PCC Marketing Committees develop marketing templates, execute emails, create flyers, mailers, and other marketing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C8456BC-01AD-44C6-A257-EE14D0CAC614}"/>
              </a:ext>
            </a:extLst>
          </p:cNvPr>
          <p:cNvPicPr>
            <a:picLocks noChangeAspect="1"/>
          </p:cNvPicPr>
          <p:nvPr/>
        </p:nvPicPr>
        <p:blipFill>
          <a:blip r:embed="rId4"/>
          <a:stretch>
            <a:fillRect/>
          </a:stretch>
        </p:blipFill>
        <p:spPr>
          <a:xfrm>
            <a:off x="7365038" y="2540060"/>
            <a:ext cx="1610133" cy="2468880"/>
          </a:xfrm>
          <a:prstGeom prst="rect">
            <a:avLst/>
          </a:prstGeom>
          <a:ln w="19050" cap="sq">
            <a:solidFill>
              <a:srgbClr val="C00000"/>
            </a:solidFill>
            <a:prstDash val="solid"/>
            <a:miter lim="800000"/>
          </a:ln>
          <a:effectLst/>
        </p:spPr>
      </p:pic>
      <p:pic>
        <p:nvPicPr>
          <p:cNvPr id="17" name="Picture 16">
            <a:extLst>
              <a:ext uri="{FF2B5EF4-FFF2-40B4-BE49-F238E27FC236}">
                <a16:creationId xmlns:a16="http://schemas.microsoft.com/office/drawing/2014/main" id="{38C194DC-3387-4E1C-A9FF-D1F2E68D1339}"/>
              </a:ext>
            </a:extLst>
          </p:cNvPr>
          <p:cNvPicPr>
            <a:picLocks noChangeAspect="1"/>
          </p:cNvPicPr>
          <p:nvPr/>
        </p:nvPicPr>
        <p:blipFill>
          <a:blip r:embed="rId5"/>
          <a:stretch>
            <a:fillRect/>
          </a:stretch>
        </p:blipFill>
        <p:spPr>
          <a:xfrm>
            <a:off x="5542616" y="4065303"/>
            <a:ext cx="1626956" cy="914400"/>
          </a:xfrm>
          <a:prstGeom prst="rect">
            <a:avLst/>
          </a:prstGeom>
          <a:ln w="12700" cap="sq">
            <a:solidFill>
              <a:srgbClr val="C00000"/>
            </a:solidFill>
            <a:prstDash val="solid"/>
            <a:miter lim="800000"/>
          </a:ln>
          <a:effectLst/>
        </p:spPr>
      </p:pic>
      <p:pic>
        <p:nvPicPr>
          <p:cNvPr id="20" name="Picture 19">
            <a:extLst>
              <a:ext uri="{FF2B5EF4-FFF2-40B4-BE49-F238E27FC236}">
                <a16:creationId xmlns:a16="http://schemas.microsoft.com/office/drawing/2014/main" id="{96CC7E47-F42F-452F-A128-CC21FF268998}"/>
              </a:ext>
            </a:extLst>
          </p:cNvPr>
          <p:cNvPicPr>
            <a:picLocks noChangeAspect="1"/>
          </p:cNvPicPr>
          <p:nvPr/>
        </p:nvPicPr>
        <p:blipFill>
          <a:blip r:embed="rId6"/>
          <a:stretch>
            <a:fillRect/>
          </a:stretch>
        </p:blipFill>
        <p:spPr>
          <a:xfrm>
            <a:off x="1974428" y="2571750"/>
            <a:ext cx="2280102" cy="1499746"/>
          </a:xfrm>
          <a:prstGeom prst="rect">
            <a:avLst/>
          </a:prstGeom>
        </p:spPr>
      </p:pic>
      <p:pic>
        <p:nvPicPr>
          <p:cNvPr id="21" name="Picture 20">
            <a:extLst>
              <a:ext uri="{FF2B5EF4-FFF2-40B4-BE49-F238E27FC236}">
                <a16:creationId xmlns:a16="http://schemas.microsoft.com/office/drawing/2014/main" id="{B86E6CF2-C467-4681-B4EF-63BEC054645A}"/>
              </a:ext>
            </a:extLst>
          </p:cNvPr>
          <p:cNvPicPr>
            <a:picLocks noChangeAspect="1"/>
          </p:cNvPicPr>
          <p:nvPr/>
        </p:nvPicPr>
        <p:blipFill>
          <a:blip r:embed="rId7"/>
          <a:stretch>
            <a:fillRect/>
          </a:stretch>
        </p:blipFill>
        <p:spPr>
          <a:xfrm>
            <a:off x="103102" y="2510823"/>
            <a:ext cx="1610134" cy="2468880"/>
          </a:xfrm>
          <a:prstGeom prst="rect">
            <a:avLst/>
          </a:prstGeom>
          <a:ln w="12700" cap="sq">
            <a:solidFill>
              <a:srgbClr val="0070C0"/>
            </a:solidFill>
            <a:prstDash val="solid"/>
            <a:miter lim="800000"/>
          </a:ln>
          <a:effectLst/>
        </p:spPr>
      </p:pic>
      <p:pic>
        <p:nvPicPr>
          <p:cNvPr id="22" name="Picture 21">
            <a:extLst>
              <a:ext uri="{FF2B5EF4-FFF2-40B4-BE49-F238E27FC236}">
                <a16:creationId xmlns:a16="http://schemas.microsoft.com/office/drawing/2014/main" id="{C317B0B4-B5BD-4A8B-98AB-53CE4E18CC6E}"/>
              </a:ext>
            </a:extLst>
          </p:cNvPr>
          <p:cNvPicPr>
            <a:picLocks noChangeAspect="1"/>
          </p:cNvPicPr>
          <p:nvPr/>
        </p:nvPicPr>
        <p:blipFill>
          <a:blip r:embed="rId8"/>
          <a:stretch>
            <a:fillRect/>
          </a:stretch>
        </p:blipFill>
        <p:spPr>
          <a:xfrm>
            <a:off x="3249991" y="3571405"/>
            <a:ext cx="2164268" cy="1408298"/>
          </a:xfrm>
          <a:prstGeom prst="rect">
            <a:avLst/>
          </a:prstGeom>
        </p:spPr>
      </p:pic>
      <p:pic>
        <p:nvPicPr>
          <p:cNvPr id="23" name="Picture 22">
            <a:extLst>
              <a:ext uri="{FF2B5EF4-FFF2-40B4-BE49-F238E27FC236}">
                <a16:creationId xmlns:a16="http://schemas.microsoft.com/office/drawing/2014/main" id="{6D7E6334-F1EC-42B2-8E36-E3EEEA0254BE}"/>
              </a:ext>
            </a:extLst>
          </p:cNvPr>
          <p:cNvPicPr>
            <a:picLocks noChangeAspect="1"/>
          </p:cNvPicPr>
          <p:nvPr/>
        </p:nvPicPr>
        <p:blipFill>
          <a:blip r:embed="rId9"/>
          <a:stretch>
            <a:fillRect/>
          </a:stretch>
        </p:blipFill>
        <p:spPr>
          <a:xfrm>
            <a:off x="4648285" y="2442553"/>
            <a:ext cx="2286000" cy="1514650"/>
          </a:xfrm>
          <a:prstGeom prst="rect">
            <a:avLst/>
          </a:prstGeom>
        </p:spPr>
      </p:pic>
      <p:pic>
        <p:nvPicPr>
          <p:cNvPr id="25" name="Picture 24">
            <a:extLst>
              <a:ext uri="{FF2B5EF4-FFF2-40B4-BE49-F238E27FC236}">
                <a16:creationId xmlns:a16="http://schemas.microsoft.com/office/drawing/2014/main" id="{FF8250EB-9AA7-452D-9656-D9A12782DB2E}"/>
              </a:ext>
            </a:extLst>
          </p:cNvPr>
          <p:cNvPicPr>
            <a:picLocks noChangeAspect="1"/>
          </p:cNvPicPr>
          <p:nvPr/>
        </p:nvPicPr>
        <p:blipFill>
          <a:blip r:embed="rId10"/>
          <a:stretch>
            <a:fillRect/>
          </a:stretch>
        </p:blipFill>
        <p:spPr>
          <a:xfrm>
            <a:off x="1857822" y="4153171"/>
            <a:ext cx="1289615" cy="914400"/>
          </a:xfrm>
          <a:prstGeom prst="roundRect">
            <a:avLst>
              <a:gd name="adj" fmla="val 8594"/>
            </a:avLst>
          </a:prstGeom>
          <a:solidFill>
            <a:srgbClr val="FFFFFF">
              <a:shade val="85000"/>
            </a:srgbClr>
          </a:solidFill>
          <a:ln w="12700">
            <a:solidFill>
              <a:srgbClr val="BC8B00"/>
            </a:solidFill>
          </a:ln>
          <a:effectLst/>
        </p:spPr>
      </p:pic>
    </p:spTree>
    <p:extLst>
      <p:ext uri="{BB962C8B-B14F-4D97-AF65-F5344CB8AC3E}">
        <p14:creationId xmlns:p14="http://schemas.microsoft.com/office/powerpoint/2010/main" val="514262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860626" y="691634"/>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charset="0"/>
                <a:ea typeface="+mn-ea"/>
                <a:cs typeface="+mn-cs"/>
              </a:rPr>
              <a:t> </a:t>
            </a:r>
            <a:r>
              <a:rPr kumimoji="0" lang="en-US" sz="3200" b="1" i="0" u="none" strike="noStrike" kern="1200" cap="none" spc="0" normalizeH="0" baseline="0" noProof="0" dirty="0">
                <a:ln>
                  <a:noFill/>
                </a:ln>
                <a:solidFill>
                  <a:srgbClr val="1E387C"/>
                </a:solidFill>
                <a:effectLst/>
                <a:uLnTx/>
                <a:uFillTx/>
                <a:latin typeface="Arial" panose="020B0604020202020204" pitchFamily="34" charset="0"/>
                <a:ea typeface="+mn-ea"/>
                <a:cs typeface="Arial" panose="020B0604020202020204" pitchFamily="34" charset="0"/>
              </a:rPr>
              <a:t>PCC Communications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2" name="TextBox 1">
            <a:extLst>
              <a:ext uri="{FF2B5EF4-FFF2-40B4-BE49-F238E27FC236}">
                <a16:creationId xmlns:a16="http://schemas.microsoft.com/office/drawing/2014/main" id="{9EE0DB69-71DB-4BF6-8529-6B4397CE71A8}"/>
              </a:ext>
            </a:extLst>
          </p:cNvPr>
          <p:cNvSpPr txBox="1"/>
          <p:nvPr/>
        </p:nvSpPr>
        <p:spPr>
          <a:xfrm>
            <a:off x="1075880" y="1317041"/>
            <a:ext cx="8222698" cy="390106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PCC Alerts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PCC Insiders </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PCC Spotlights </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PCC Virtual Event Calendar</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don’t want to miss these alerts, please subscribe to the PCC Alert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mailing list by contacting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PCC@usps.gov</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Alerts: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you’d like to receive the Industry Alerts, please subscribe to the Industry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Alert mailing list, by contacting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IndustryAlert@usps.gov</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Logo&#10;&#10;Description automatically generated">
            <a:extLst>
              <a:ext uri="{FF2B5EF4-FFF2-40B4-BE49-F238E27FC236}">
                <a16:creationId xmlns:a16="http://schemas.microsoft.com/office/drawing/2014/main" id="{EF1B6731-F6AE-4B27-93FF-59181E1B2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7957" y="1570022"/>
            <a:ext cx="2108873" cy="457200"/>
          </a:xfrm>
          <a:prstGeom prst="rect">
            <a:avLst/>
          </a:prstGeom>
          <a:ln w="38100" cap="sq" cmpd="thickThin">
            <a:solidFill>
              <a:srgbClr val="C00000"/>
            </a:solidFill>
            <a:prstDash val="solid"/>
            <a:miter lim="800000"/>
          </a:ln>
          <a:effectLst/>
        </p:spPr>
      </p:pic>
      <p:pic>
        <p:nvPicPr>
          <p:cNvPr id="7" name="Picture 6">
            <a:extLst>
              <a:ext uri="{FF2B5EF4-FFF2-40B4-BE49-F238E27FC236}">
                <a16:creationId xmlns:a16="http://schemas.microsoft.com/office/drawing/2014/main" id="{460379B3-4744-4A8D-A005-62AE7FE35805}"/>
              </a:ext>
            </a:extLst>
          </p:cNvPr>
          <p:cNvPicPr/>
          <p:nvPr/>
        </p:nvPicPr>
        <p:blipFill>
          <a:blip r:embed="rId7"/>
          <a:stretch>
            <a:fillRect/>
          </a:stretch>
        </p:blipFill>
        <p:spPr>
          <a:xfrm>
            <a:off x="5752353" y="2165311"/>
            <a:ext cx="640080" cy="731520"/>
          </a:xfrm>
          <a:prstGeom prst="rect">
            <a:avLst/>
          </a:prstGeom>
        </p:spPr>
      </p:pic>
      <p:pic>
        <p:nvPicPr>
          <p:cNvPr id="10" name="Picture 9">
            <a:extLst>
              <a:ext uri="{FF2B5EF4-FFF2-40B4-BE49-F238E27FC236}">
                <a16:creationId xmlns:a16="http://schemas.microsoft.com/office/drawing/2014/main" id="{2C46824C-B981-49D2-95CC-F3742715261C}"/>
              </a:ext>
            </a:extLst>
          </p:cNvPr>
          <p:cNvPicPr>
            <a:picLocks noChangeAspect="1"/>
          </p:cNvPicPr>
          <p:nvPr/>
        </p:nvPicPr>
        <p:blipFill>
          <a:blip r:embed="rId8"/>
          <a:stretch>
            <a:fillRect/>
          </a:stretch>
        </p:blipFill>
        <p:spPr>
          <a:xfrm>
            <a:off x="6666866" y="2226858"/>
            <a:ext cx="1645920" cy="608426"/>
          </a:xfrm>
          <a:prstGeom prst="rect">
            <a:avLst/>
          </a:prstGeom>
        </p:spPr>
      </p:pic>
      <p:pic>
        <p:nvPicPr>
          <p:cNvPr id="4" name="Picture 3">
            <a:extLst>
              <a:ext uri="{FF2B5EF4-FFF2-40B4-BE49-F238E27FC236}">
                <a16:creationId xmlns:a16="http://schemas.microsoft.com/office/drawing/2014/main" id="{F026B18B-1603-48E3-BD1F-8FC5A2AC69B1}"/>
              </a:ext>
            </a:extLst>
          </p:cNvPr>
          <p:cNvPicPr>
            <a:picLocks noChangeAspect="1"/>
          </p:cNvPicPr>
          <p:nvPr/>
        </p:nvPicPr>
        <p:blipFill>
          <a:blip r:embed="rId9"/>
          <a:stretch>
            <a:fillRect/>
          </a:stretch>
        </p:blipFill>
        <p:spPr>
          <a:xfrm>
            <a:off x="5378453" y="3896528"/>
            <a:ext cx="1884066" cy="274320"/>
          </a:xfrm>
          <a:prstGeom prst="rect">
            <a:avLst/>
          </a:prstGeom>
        </p:spPr>
      </p:pic>
      <p:pic>
        <p:nvPicPr>
          <p:cNvPr id="11" name="Picture 10">
            <a:extLst>
              <a:ext uri="{FF2B5EF4-FFF2-40B4-BE49-F238E27FC236}">
                <a16:creationId xmlns:a16="http://schemas.microsoft.com/office/drawing/2014/main" id="{B8209580-837A-4D26-830E-B90C27C4CEBD}"/>
              </a:ext>
            </a:extLst>
          </p:cNvPr>
          <p:cNvPicPr/>
          <p:nvPr/>
        </p:nvPicPr>
        <p:blipFill>
          <a:blip r:embed="rId10"/>
          <a:stretch>
            <a:fillRect/>
          </a:stretch>
        </p:blipFill>
        <p:spPr>
          <a:xfrm>
            <a:off x="7613639" y="1547587"/>
            <a:ext cx="731520" cy="731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140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792836" y="789021"/>
            <a:ext cx="846605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1E387C"/>
                </a:solidFill>
                <a:effectLst/>
                <a:uLnTx/>
                <a:uFillTx/>
                <a:latin typeface="Arial" panose="020B0604020202020204" pitchFamily="34" charset="0"/>
                <a:ea typeface="+mn-ea"/>
                <a:cs typeface="Arial" panose="020B0604020202020204" pitchFamily="34" charset="0"/>
              </a:rPr>
              <a:t>PCC Member to Member Communications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2" name="TextBox 1">
            <a:extLst>
              <a:ext uri="{FF2B5EF4-FFF2-40B4-BE49-F238E27FC236}">
                <a16:creationId xmlns:a16="http://schemas.microsoft.com/office/drawing/2014/main" id="{EE228D35-C8BD-4402-B624-5442C299E5F0}"/>
              </a:ext>
            </a:extLst>
          </p:cNvPr>
          <p:cNvSpPr txBox="1"/>
          <p:nvPr/>
        </p:nvSpPr>
        <p:spPr>
          <a:xfrm>
            <a:off x="906424" y="1401185"/>
            <a:ext cx="7444740" cy="258532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PCC Voice – Our only USPS approved Social Media Outlet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links to PostalPro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https://postalpro.usps.com/pcc</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ready to share the value of the PCC – Elevator Speech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Forward PCC Alerts, Industry Alerts, and other email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Networking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us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5"/>
              </a:rPr>
              <a:t>PCCMktg@usps.gov</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USPS ZONE</a:t>
            </a:r>
            <a:endParaRPr kumimoji="0" lang="en-US"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a:extLst>
              <a:ext uri="{FF2B5EF4-FFF2-40B4-BE49-F238E27FC236}">
                <a16:creationId xmlns:a16="http://schemas.microsoft.com/office/drawing/2014/main" id="{DC79C2A1-554A-4D9E-A388-E18FC0AA573E}"/>
              </a:ext>
            </a:extLst>
          </p:cNvPr>
          <p:cNvPicPr/>
          <p:nvPr/>
        </p:nvPicPr>
        <p:blipFill>
          <a:blip r:embed="rId6"/>
          <a:stretch>
            <a:fillRect/>
          </a:stretch>
        </p:blipFill>
        <p:spPr>
          <a:xfrm>
            <a:off x="2357529" y="4524152"/>
            <a:ext cx="2468880" cy="457200"/>
          </a:xfrm>
          <a:prstGeom prst="rect">
            <a:avLst/>
          </a:prstGeom>
          <a:ln w="28575" cap="sq">
            <a:solidFill>
              <a:srgbClr val="C00000"/>
            </a:solidFill>
            <a:prstDash val="solid"/>
            <a:miter lim="800000"/>
          </a:ln>
          <a:effectLst/>
        </p:spPr>
      </p:pic>
      <p:grpSp>
        <p:nvGrpSpPr>
          <p:cNvPr id="7" name="Group 6">
            <a:extLst>
              <a:ext uri="{FF2B5EF4-FFF2-40B4-BE49-F238E27FC236}">
                <a16:creationId xmlns:a16="http://schemas.microsoft.com/office/drawing/2014/main" id="{C7B56D92-9FF1-40FC-B512-376D1B1F71FD}"/>
              </a:ext>
            </a:extLst>
          </p:cNvPr>
          <p:cNvGrpSpPr/>
          <p:nvPr/>
        </p:nvGrpSpPr>
        <p:grpSpPr>
          <a:xfrm>
            <a:off x="6078655" y="2854881"/>
            <a:ext cx="3177888" cy="2435983"/>
            <a:chOff x="1147237" y="2015717"/>
            <a:chExt cx="5025006" cy="2826566"/>
          </a:xfrm>
        </p:grpSpPr>
        <p:pic>
          <p:nvPicPr>
            <p:cNvPr id="8" name="Picture 7" descr="A white board with black text&#10;&#10;Description automatically generated with low confidence">
              <a:extLst>
                <a:ext uri="{FF2B5EF4-FFF2-40B4-BE49-F238E27FC236}">
                  <a16:creationId xmlns:a16="http://schemas.microsoft.com/office/drawing/2014/main" id="{0F690538-228B-4F24-9131-A5078FE45A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7237" y="2015717"/>
              <a:ext cx="5025006" cy="2826566"/>
            </a:xfrm>
            <a:prstGeom prst="rect">
              <a:avLst/>
            </a:prstGeom>
          </p:spPr>
        </p:pic>
        <p:pic>
          <p:nvPicPr>
            <p:cNvPr id="10" name="Picture 8">
              <a:extLst>
                <a:ext uri="{FF2B5EF4-FFF2-40B4-BE49-F238E27FC236}">
                  <a16:creationId xmlns:a16="http://schemas.microsoft.com/office/drawing/2014/main" id="{C4362A32-B532-4BDC-AAE5-D6FFD04E45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4985" y="3952637"/>
              <a:ext cx="690118" cy="44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Logo&#10;&#10;Description automatically generated with medium confidence">
            <a:extLst>
              <a:ext uri="{FF2B5EF4-FFF2-40B4-BE49-F238E27FC236}">
                <a16:creationId xmlns:a16="http://schemas.microsoft.com/office/drawing/2014/main" id="{215D9877-94DF-4A09-B1E4-A35991C873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62" y="3382535"/>
            <a:ext cx="1693010" cy="2011680"/>
          </a:xfrm>
          <a:prstGeom prst="rect">
            <a:avLst/>
          </a:prstGeom>
        </p:spPr>
      </p:pic>
      <p:pic>
        <p:nvPicPr>
          <p:cNvPr id="12" name="Picture 11" descr="Logo&#10;&#10;Description automatically generated">
            <a:extLst>
              <a:ext uri="{FF2B5EF4-FFF2-40B4-BE49-F238E27FC236}">
                <a16:creationId xmlns:a16="http://schemas.microsoft.com/office/drawing/2014/main" id="{E651CFE7-6B33-4F51-9672-20A08699C39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400" t="34315" r="38000" b="34800"/>
          <a:stretch/>
        </p:blipFill>
        <p:spPr>
          <a:xfrm>
            <a:off x="146838" y="4616975"/>
            <a:ext cx="173618" cy="274320"/>
          </a:xfrm>
          <a:prstGeom prst="rect">
            <a:avLst/>
          </a:prstGeom>
        </p:spPr>
      </p:pic>
      <p:pic>
        <p:nvPicPr>
          <p:cNvPr id="5" name="Picture 4">
            <a:extLst>
              <a:ext uri="{FF2B5EF4-FFF2-40B4-BE49-F238E27FC236}">
                <a16:creationId xmlns:a16="http://schemas.microsoft.com/office/drawing/2014/main" id="{6F998CA5-AC22-4242-936B-66F09715BA93}"/>
              </a:ext>
            </a:extLst>
          </p:cNvPr>
          <p:cNvPicPr>
            <a:picLocks noChangeAspect="1"/>
          </p:cNvPicPr>
          <p:nvPr/>
        </p:nvPicPr>
        <p:blipFill>
          <a:blip r:embed="rId11"/>
          <a:stretch>
            <a:fillRect/>
          </a:stretch>
        </p:blipFill>
        <p:spPr>
          <a:xfrm>
            <a:off x="3922981" y="3853180"/>
            <a:ext cx="1806855" cy="365760"/>
          </a:xfrm>
          <a:prstGeom prst="rect">
            <a:avLst/>
          </a:prstGeom>
          <a:ln w="28575" cap="sq">
            <a:solidFill>
              <a:srgbClr val="C00000"/>
            </a:solidFill>
            <a:prstDash val="solid"/>
            <a:miter lim="800000"/>
          </a:ln>
          <a:effectLst/>
        </p:spPr>
      </p:pic>
    </p:spTree>
    <p:extLst>
      <p:ext uri="{BB962C8B-B14F-4D97-AF65-F5344CB8AC3E}">
        <p14:creationId xmlns:p14="http://schemas.microsoft.com/office/powerpoint/2010/main" val="232698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pic>
        <p:nvPicPr>
          <p:cNvPr id="12" name="Picture 11">
            <a:extLst>
              <a:ext uri="{FF2B5EF4-FFF2-40B4-BE49-F238E27FC236}">
                <a16:creationId xmlns:a16="http://schemas.microsoft.com/office/drawing/2014/main" id="{73F94D9F-C6ED-49D6-A4C6-AD68BB204949}"/>
              </a:ext>
            </a:extLst>
          </p:cNvPr>
          <p:cNvPicPr>
            <a:picLocks noChangeAspect="1"/>
          </p:cNvPicPr>
          <p:nvPr/>
        </p:nvPicPr>
        <p:blipFill>
          <a:blip r:embed="rId6"/>
          <a:stretch>
            <a:fillRect/>
          </a:stretch>
        </p:blipFill>
        <p:spPr>
          <a:xfrm>
            <a:off x="5606984" y="1618656"/>
            <a:ext cx="2474415" cy="1306693"/>
          </a:xfrm>
          <a:prstGeom prst="rect">
            <a:avLst/>
          </a:prstGeom>
        </p:spPr>
      </p:pic>
      <p:sp>
        <p:nvSpPr>
          <p:cNvPr id="15" name="TextBox 14">
            <a:extLst>
              <a:ext uri="{FF2B5EF4-FFF2-40B4-BE49-F238E27FC236}">
                <a16:creationId xmlns:a16="http://schemas.microsoft.com/office/drawing/2014/main" id="{CC5C47B0-2257-4289-ABD7-49A9B3CC07AB}"/>
              </a:ext>
            </a:extLst>
          </p:cNvPr>
          <p:cNvSpPr txBox="1"/>
          <p:nvPr/>
        </p:nvSpPr>
        <p:spPr>
          <a:xfrm>
            <a:off x="1141154" y="1618656"/>
            <a:ext cx="404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Rob Hanks</a:t>
            </a:r>
          </a:p>
          <a:p>
            <a:r>
              <a:rPr lang="en-US" dirty="0">
                <a:solidFill>
                  <a:srgbClr val="1E387C"/>
                </a:solidFill>
                <a:latin typeface="Arial" panose="020B0604020202020204" pitchFamily="34" charset="0"/>
                <a:cs typeface="Arial" panose="020B0604020202020204" pitchFamily="34" charset="0"/>
              </a:rPr>
              <a:t>Industry Co-Chair </a:t>
            </a:r>
          </a:p>
          <a:p>
            <a:r>
              <a:rPr lang="en-US" dirty="0">
                <a:solidFill>
                  <a:srgbClr val="1E387C"/>
                </a:solidFill>
                <a:latin typeface="Arial" panose="020B0604020202020204" pitchFamily="34" charset="0"/>
                <a:cs typeface="Arial" panose="020B0604020202020204" pitchFamily="34" charset="0"/>
                <a:hlinkClick r:id="rId7"/>
              </a:rPr>
              <a:t>rob.hanks@suttle-straus.com</a:t>
            </a:r>
            <a:r>
              <a:rPr lang="en-US" dirty="0">
                <a:solidFill>
                  <a:srgbClr val="1E387C"/>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4BE7E573-D928-42B6-85A1-C75AC0F1A141}"/>
              </a:ext>
            </a:extLst>
          </p:cNvPr>
          <p:cNvPicPr>
            <a:picLocks noChangeAspect="1"/>
          </p:cNvPicPr>
          <p:nvPr/>
        </p:nvPicPr>
        <p:blipFill>
          <a:blip r:embed="rId8"/>
          <a:stretch>
            <a:fillRect/>
          </a:stretch>
        </p:blipFill>
        <p:spPr>
          <a:xfrm>
            <a:off x="5229860" y="3554735"/>
            <a:ext cx="3293548" cy="537902"/>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20C82ACB-B7BB-491D-9C5E-E400295C5F54}"/>
              </a:ext>
            </a:extLst>
          </p:cNvPr>
          <p:cNvSpPr/>
          <p:nvPr/>
        </p:nvSpPr>
        <p:spPr>
          <a:xfrm>
            <a:off x="2380951" y="757736"/>
            <a:ext cx="4945585" cy="584775"/>
          </a:xfrm>
          <a:prstGeom prst="rect">
            <a:avLst/>
          </a:prstGeom>
        </p:spPr>
        <p:txBody>
          <a:bodyPr wrap="none">
            <a:spAutoFit/>
          </a:bodyPr>
          <a:lstStyle/>
          <a:p>
            <a:pPr algn="ctr"/>
            <a:r>
              <a:rPr lang="en-US" sz="3200" b="1" dirty="0">
                <a:solidFill>
                  <a:srgbClr val="1E387C"/>
                </a:solidFill>
                <a:latin typeface="Arial" panose="020B0604020202020204" pitchFamily="34" charset="0"/>
                <a:cs typeface="Arial" panose="020B0604020202020204" pitchFamily="34" charset="0"/>
              </a:rPr>
              <a:t>Education Programming</a:t>
            </a:r>
            <a:endParaRPr lang="en-US" sz="3200" b="1" dirty="0">
              <a:solidFill>
                <a:srgbClr val="1E387C"/>
              </a:solidFill>
              <a:latin typeface="Arial" charset="0"/>
            </a:endParaRPr>
          </a:p>
        </p:txBody>
      </p:sp>
      <p:sp>
        <p:nvSpPr>
          <p:cNvPr id="13" name="TextBox 12">
            <a:extLst>
              <a:ext uri="{FF2B5EF4-FFF2-40B4-BE49-F238E27FC236}">
                <a16:creationId xmlns:a16="http://schemas.microsoft.com/office/drawing/2014/main" id="{EBEA045E-1E5A-43DF-89F3-2525B494F763}"/>
              </a:ext>
            </a:extLst>
          </p:cNvPr>
          <p:cNvSpPr txBox="1"/>
          <p:nvPr/>
        </p:nvSpPr>
        <p:spPr>
          <a:xfrm>
            <a:off x="1141154" y="3193424"/>
            <a:ext cx="363772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Charles Dandridge</a:t>
            </a:r>
          </a:p>
          <a:p>
            <a:r>
              <a:rPr lang="en-US" dirty="0">
                <a:solidFill>
                  <a:srgbClr val="1E387C"/>
                </a:solidFill>
                <a:latin typeface="Arial" panose="020B0604020202020204" pitchFamily="34" charset="0"/>
                <a:cs typeface="Arial" panose="020B0604020202020204" pitchFamily="34" charset="0"/>
              </a:rPr>
              <a:t>A/Customer Outreach Specialist</a:t>
            </a:r>
          </a:p>
          <a:p>
            <a:r>
              <a:rPr lang="en-US" u="sng" dirty="0">
                <a:solidFill>
                  <a:srgbClr val="0000FF"/>
                </a:solidFill>
                <a:latin typeface="Arial" panose="020B0604020202020204" pitchFamily="34" charset="0"/>
                <a:cs typeface="Arial" panose="020B0604020202020204" pitchFamily="34" charset="0"/>
              </a:rPr>
              <a:t>Charles.Dandridge@usps.gov</a:t>
            </a:r>
          </a:p>
        </p:txBody>
      </p:sp>
    </p:spTree>
    <p:extLst>
      <p:ext uri="{BB962C8B-B14F-4D97-AF65-F5344CB8AC3E}">
        <p14:creationId xmlns:p14="http://schemas.microsoft.com/office/powerpoint/2010/main" val="338934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91258"/>
            <a:ext cx="3550810" cy="1038225"/>
          </a:xfrm>
          <a:prstGeom prst="rect">
            <a:avLst/>
          </a:prstGeom>
        </p:spPr>
      </p:pic>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2727282" y="784290"/>
            <a:ext cx="463469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1E387C"/>
                </a:solidFill>
                <a:latin typeface="Arial" panose="020B0604020202020204" pitchFamily="34" charset="0"/>
                <a:cs typeface="Arial" panose="020B0604020202020204" pitchFamily="34" charset="0"/>
              </a:rPr>
              <a:t>Educational Topics</a:t>
            </a:r>
            <a:endParaRPr lang="en-US" sz="3200" b="1" dirty="0">
              <a:solidFill>
                <a:srgbClr val="1E387C"/>
              </a:solidFill>
              <a:latin typeface="Arial" charset="0"/>
            </a:endParaRPr>
          </a:p>
          <a:p>
            <a:endParaRPr lang="en-US" sz="2000" dirty="0"/>
          </a:p>
        </p:txBody>
      </p:sp>
      <p:sp>
        <p:nvSpPr>
          <p:cNvPr id="5" name="Shape 4">
            <a:extLst>
              <a:ext uri="{FF2B5EF4-FFF2-40B4-BE49-F238E27FC236}">
                <a16:creationId xmlns:a16="http://schemas.microsoft.com/office/drawing/2014/main" id="{AC6A2900-43E3-4904-995A-34AB0F28ACDA}"/>
              </a:ext>
            </a:extLst>
          </p:cNvPr>
          <p:cNvSpPr/>
          <p:nvPr/>
        </p:nvSpPr>
        <p:spPr>
          <a:xfrm>
            <a:off x="139700" y="882650"/>
            <a:ext cx="8667750" cy="4184530"/>
          </a:xfrm>
          <a:prstGeom prst="leftRightRibbon">
            <a:avLst/>
          </a:prstGeom>
          <a:gradFill flip="none" rotWithShape="1">
            <a:gsLst>
              <a:gs pos="0">
                <a:schemeClr val="accent1">
                  <a:lumMod val="75000"/>
                </a:schemeClr>
              </a:gs>
              <a:gs pos="71000">
                <a:srgbClr val="C00000"/>
              </a:gs>
              <a:gs pos="42000">
                <a:schemeClr val="accent1">
                  <a:lumMod val="75000"/>
                </a:schemeClr>
              </a:gs>
              <a:gs pos="100000">
                <a:srgbClr val="C00000"/>
              </a:gs>
            </a:gsLst>
            <a:path path="circle">
              <a:fillToRect l="100000" t="100000"/>
            </a:path>
            <a:tileRect r="-100000" b="-100000"/>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a:lstStyle/>
          <a:p>
            <a:endParaRPr lang="en-US" dirty="0"/>
          </a:p>
        </p:txBody>
      </p:sp>
      <p:grpSp>
        <p:nvGrpSpPr>
          <p:cNvPr id="6" name="Group 5">
            <a:extLst>
              <a:ext uri="{FF2B5EF4-FFF2-40B4-BE49-F238E27FC236}">
                <a16:creationId xmlns:a16="http://schemas.microsoft.com/office/drawing/2014/main" id="{10BC18C9-9AA1-4C4D-A5AF-4A57F3BC0465}"/>
              </a:ext>
            </a:extLst>
          </p:cNvPr>
          <p:cNvGrpSpPr/>
          <p:nvPr/>
        </p:nvGrpSpPr>
        <p:grpSpPr>
          <a:xfrm>
            <a:off x="2031714" y="1756758"/>
            <a:ext cx="3012913" cy="1789487"/>
            <a:chOff x="1566462" y="1135145"/>
            <a:chExt cx="3012913" cy="1789487"/>
          </a:xfrm>
          <a:scene3d>
            <a:camera prst="orthographicFront">
              <a:rot lat="0" lon="0" rev="0"/>
            </a:camera>
            <a:lightRig rig="contrasting" dir="t">
              <a:rot lat="0" lon="0" rev="1200000"/>
            </a:lightRig>
          </a:scene3d>
        </p:grpSpPr>
        <p:sp>
          <p:nvSpPr>
            <p:cNvPr id="7" name="Rectangle 6">
              <a:extLst>
                <a:ext uri="{FF2B5EF4-FFF2-40B4-BE49-F238E27FC236}">
                  <a16:creationId xmlns:a16="http://schemas.microsoft.com/office/drawing/2014/main" id="{E722781C-4CDC-430D-81DB-F5A003C4D849}"/>
                </a:ext>
              </a:extLst>
            </p:cNvPr>
            <p:cNvSpPr/>
            <p:nvPr/>
          </p:nvSpPr>
          <p:spPr>
            <a:xfrm>
              <a:off x="1566462" y="1135145"/>
              <a:ext cx="3012913" cy="1789487"/>
            </a:xfrm>
            <a:prstGeom prst="rect">
              <a:avLst/>
            </a:prstGeom>
            <a:noFill/>
            <a:ln>
              <a:noFill/>
            </a:ln>
            <a:sp3d/>
          </p:spPr>
          <p:style>
            <a:lnRef idx="0">
              <a:scrgbClr r="0" g="0" b="0"/>
            </a:lnRef>
            <a:fillRef idx="1">
              <a:scrgbClr r="0" g="0" b="0"/>
            </a:fillRef>
            <a:effectRef idx="2">
              <a:schemeClr val="accent1">
                <a:shade val="5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E36164B1-6290-40B3-97FC-7C44707FE899}"/>
                </a:ext>
              </a:extLst>
            </p:cNvPr>
            <p:cNvSpPr txBox="1"/>
            <p:nvPr/>
          </p:nvSpPr>
          <p:spPr>
            <a:xfrm>
              <a:off x="1566462" y="1135145"/>
              <a:ext cx="3012913" cy="17894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49784" rIns="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Traditional Postal Topics</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Postal Rate/Promotions</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Seamless Acceptance </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Marketing - Direct Mail</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Address Change – Return Services</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Business Customer Gateway</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Informed Visibility</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Mailpiece Design</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Shipping – Package Delivery</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International</a:t>
              </a:r>
            </a:p>
            <a:p>
              <a:pPr marL="114300" lvl="1" indent="-114300" algn="l" defTabSz="5334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Cybersecurity</a:t>
              </a:r>
            </a:p>
          </p:txBody>
        </p:sp>
      </p:grpSp>
      <p:grpSp>
        <p:nvGrpSpPr>
          <p:cNvPr id="10" name="Group 9">
            <a:extLst>
              <a:ext uri="{FF2B5EF4-FFF2-40B4-BE49-F238E27FC236}">
                <a16:creationId xmlns:a16="http://schemas.microsoft.com/office/drawing/2014/main" id="{BFDB7993-D4C3-4DA6-BB15-096E0FA90415}"/>
              </a:ext>
            </a:extLst>
          </p:cNvPr>
          <p:cNvGrpSpPr/>
          <p:nvPr/>
        </p:nvGrpSpPr>
        <p:grpSpPr>
          <a:xfrm>
            <a:off x="4948510" y="2471363"/>
            <a:ext cx="3560715" cy="1789487"/>
            <a:chOff x="5007581" y="1812485"/>
            <a:chExt cx="3560715" cy="1789487"/>
          </a:xfrm>
          <a:scene3d>
            <a:camera prst="orthographicFront">
              <a:rot lat="0" lon="0" rev="0"/>
            </a:camera>
            <a:lightRig rig="contrasting" dir="t">
              <a:rot lat="0" lon="0" rev="1200000"/>
            </a:lightRig>
          </a:scene3d>
        </p:grpSpPr>
        <p:sp>
          <p:nvSpPr>
            <p:cNvPr id="12" name="Rectangle 11">
              <a:extLst>
                <a:ext uri="{FF2B5EF4-FFF2-40B4-BE49-F238E27FC236}">
                  <a16:creationId xmlns:a16="http://schemas.microsoft.com/office/drawing/2014/main" id="{598141EC-2273-4C2B-AFCE-DDCACF683B55}"/>
                </a:ext>
              </a:extLst>
            </p:cNvPr>
            <p:cNvSpPr/>
            <p:nvPr/>
          </p:nvSpPr>
          <p:spPr>
            <a:xfrm>
              <a:off x="5007581" y="1812485"/>
              <a:ext cx="3560715" cy="1789487"/>
            </a:xfrm>
            <a:prstGeom prst="rect">
              <a:avLst/>
            </a:prstGeom>
            <a:noFill/>
            <a:ln>
              <a:noFill/>
            </a:ln>
            <a:sp3d/>
          </p:spPr>
          <p:style>
            <a:lnRef idx="0">
              <a:scrgbClr r="0" g="0" b="0"/>
            </a:lnRef>
            <a:fillRef idx="1">
              <a:scrgbClr r="0" g="0" b="0"/>
            </a:fillRef>
            <a:effectRef idx="2">
              <a:schemeClr val="accent1">
                <a:shade val="50000"/>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44650AE6-4B47-4F30-AD1B-DBC04F436F87}"/>
                </a:ext>
              </a:extLst>
            </p:cNvPr>
            <p:cNvSpPr txBox="1"/>
            <p:nvPr/>
          </p:nvSpPr>
          <p:spPr>
            <a:xfrm>
              <a:off x="5007581" y="1812485"/>
              <a:ext cx="3560715" cy="17894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49784" rIns="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Traditional Non-Postal Topics</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  </a:t>
              </a:r>
              <a:r>
                <a:rPr lang="en-US" sz="1050" kern="1200" dirty="0">
                  <a:latin typeface="Arial" panose="020B0604020202020204" pitchFamily="34" charset="0"/>
                  <a:cs typeface="Arial" panose="020B0604020202020204" pitchFamily="34" charset="0"/>
                </a:rPr>
                <a:t>Safety – Weather</a:t>
              </a:r>
            </a:p>
            <a:p>
              <a:pPr marL="57150" lvl="1" indent="-57150"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Leadership </a:t>
              </a:r>
              <a:r>
                <a:rPr lang="en-US" sz="1050" b="1" dirty="0">
                  <a:latin typeface="Arial" panose="020B0604020202020204" pitchFamily="34" charset="0"/>
                  <a:cs typeface="Arial" panose="020B0604020202020204" pitchFamily="34" charset="0"/>
                </a:rPr>
                <a:t>-</a:t>
              </a:r>
              <a:r>
                <a:rPr lang="en-US" sz="1050" kern="1200" dirty="0">
                  <a:latin typeface="Arial" panose="020B0604020202020204" pitchFamily="34" charset="0"/>
                  <a:cs typeface="Arial" panose="020B0604020202020204" pitchFamily="34" charset="0"/>
                </a:rPr>
                <a:t>Skills</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Mental Health</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Financing/Retirement</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Personal Development</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Social Media</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Value of Mail</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Inspirational</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Integrating Direct Mail</a:t>
              </a:r>
            </a:p>
            <a:p>
              <a:pPr marL="57150" lvl="1" indent="-57150" algn="l" defTabSz="466725">
                <a:lnSpc>
                  <a:spcPct val="90000"/>
                </a:lnSpc>
                <a:spcBef>
                  <a:spcPct val="0"/>
                </a:spcBef>
                <a:spcAft>
                  <a:spcPct val="15000"/>
                </a:spcAft>
                <a:buChar char="•"/>
              </a:pPr>
              <a:r>
                <a:rPr lang="en-US" sz="1050" kern="1200" dirty="0">
                  <a:latin typeface="Arial" panose="020B0604020202020204" pitchFamily="34" charset="0"/>
                  <a:cs typeface="Arial" panose="020B0604020202020204" pitchFamily="34" charset="0"/>
                </a:rPr>
                <a:t>  Networking </a:t>
              </a:r>
            </a:p>
          </p:txBody>
        </p:sp>
      </p:grpSp>
    </p:spTree>
    <p:extLst>
      <p:ext uri="{BB962C8B-B14F-4D97-AF65-F5344CB8AC3E}">
        <p14:creationId xmlns:p14="http://schemas.microsoft.com/office/powerpoint/2010/main" val="234223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198474" y="768697"/>
            <a:ext cx="9223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2800" b="1" dirty="0">
                <a:solidFill>
                  <a:srgbClr val="0070C0"/>
                </a:solidFill>
                <a:latin typeface="Arial" charset="0"/>
              </a:rPr>
              <a:t> </a:t>
            </a:r>
            <a:r>
              <a:rPr lang="en-US" sz="2800" b="1" dirty="0">
                <a:solidFill>
                  <a:srgbClr val="1E387C"/>
                </a:solidFill>
                <a:latin typeface="Arial" panose="020B0604020202020204" pitchFamily="34" charset="0"/>
                <a:cs typeface="Arial" panose="020B0604020202020204" pitchFamily="34" charset="0"/>
              </a:rPr>
              <a:t>National Center for Employee Development (NCED)</a:t>
            </a:r>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graphicFrame>
        <p:nvGraphicFramePr>
          <p:cNvPr id="5" name="Diagram 4">
            <a:extLst>
              <a:ext uri="{FF2B5EF4-FFF2-40B4-BE49-F238E27FC236}">
                <a16:creationId xmlns:a16="http://schemas.microsoft.com/office/drawing/2014/main" id="{F474CD33-6B22-4433-BF1F-939951AEB4F0}"/>
              </a:ext>
            </a:extLst>
          </p:cNvPr>
          <p:cNvGraphicFramePr/>
          <p:nvPr>
            <p:extLst>
              <p:ext uri="{D42A27DB-BD31-4B8C-83A1-F6EECF244321}">
                <p14:modId xmlns:p14="http://schemas.microsoft.com/office/powerpoint/2010/main" val="3946650794"/>
              </p:ext>
            </p:extLst>
          </p:nvPr>
        </p:nvGraphicFramePr>
        <p:xfrm>
          <a:off x="2906231" y="1644957"/>
          <a:ext cx="6118970" cy="315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8C19A5E3-5E26-4C2F-9A76-D957C60C8F71}"/>
              </a:ext>
            </a:extLst>
          </p:cNvPr>
          <p:cNvSpPr/>
          <p:nvPr/>
        </p:nvSpPr>
        <p:spPr>
          <a:xfrm>
            <a:off x="-93580" y="1842666"/>
            <a:ext cx="3191471" cy="646331"/>
          </a:xfrm>
          <a:prstGeom prst="rect">
            <a:avLst/>
          </a:prstGeom>
        </p:spPr>
        <p:txBody>
          <a:bodyPr wrap="square">
            <a:spAutoFit/>
          </a:bodyPr>
          <a:lstStyle/>
          <a:p>
            <a:pPr algn="ctr"/>
            <a:r>
              <a:rPr lang="en-US" dirty="0">
                <a:solidFill>
                  <a:srgbClr val="C00000"/>
                </a:solidFill>
                <a:latin typeface="Arial" panose="020B0604020202020204" pitchFamily="34" charset="0"/>
                <a:cs typeface="Arial" panose="020B0604020202020204" pitchFamily="34" charset="0"/>
              </a:rPr>
              <a:t>Two Certification Programs</a:t>
            </a:r>
          </a:p>
          <a:p>
            <a:pPr algn="ctr"/>
            <a:r>
              <a:rPr lang="en-US" dirty="0">
                <a:latin typeface="Arial" panose="020B0604020202020204" pitchFamily="34" charset="0"/>
                <a:cs typeface="Arial" panose="020B0604020202020204" pitchFamily="34" charset="0"/>
              </a:rPr>
              <a:t>Host locally or virtually</a:t>
            </a:r>
          </a:p>
        </p:txBody>
      </p:sp>
      <p:sp>
        <p:nvSpPr>
          <p:cNvPr id="8" name="Rectangle 7">
            <a:extLst>
              <a:ext uri="{FF2B5EF4-FFF2-40B4-BE49-F238E27FC236}">
                <a16:creationId xmlns:a16="http://schemas.microsoft.com/office/drawing/2014/main" id="{60A9B849-C299-4900-A8AB-F4F5165F3127}"/>
              </a:ext>
            </a:extLst>
          </p:cNvPr>
          <p:cNvSpPr/>
          <p:nvPr/>
        </p:nvSpPr>
        <p:spPr>
          <a:xfrm>
            <a:off x="248934" y="2685282"/>
            <a:ext cx="2756019" cy="1415772"/>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For more information on </a:t>
            </a:r>
          </a:p>
          <a:p>
            <a:r>
              <a:rPr lang="en-US" dirty="0">
                <a:latin typeface="Arial" panose="020B0604020202020204" pitchFamily="34" charset="0"/>
                <a:ea typeface="Calibri" panose="020F0502020204030204" pitchFamily="34" charset="0"/>
                <a:cs typeface="Arial" panose="020B0604020202020204" pitchFamily="34" charset="0"/>
              </a:rPr>
              <a:t>scheduling and pricing contact:</a:t>
            </a:r>
          </a:p>
          <a:p>
            <a:r>
              <a:rPr lang="en-US" sz="1800" u="sng" dirty="0">
                <a:solidFill>
                  <a:srgbClr val="0563C1"/>
                </a:solidFill>
                <a:effectLst/>
                <a:latin typeface="Calibri" panose="020F0502020204030204" pitchFamily="34" charset="0"/>
                <a:ea typeface="Calibri" panose="020F0502020204030204" pitchFamily="34" charset="0"/>
                <a:hlinkClick r:id="rId9"/>
              </a:rPr>
              <a:t>justin.l.windsor@usps.gov</a:t>
            </a:r>
            <a:endParaRPr lang="en-US" sz="1800" dirty="0">
              <a:effectLst/>
              <a:latin typeface="Calibri" panose="020F0502020204030204" pitchFamily="34" charset="0"/>
              <a:ea typeface="Calibri" panose="020F0502020204030204" pitchFamily="34" charset="0"/>
            </a:endParaRPr>
          </a:p>
          <a:p>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49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7D4D-08C6-49E2-B1B2-7876834F7326}"/>
              </a:ext>
            </a:extLst>
          </p:cNvPr>
          <p:cNvSpPr>
            <a:spLocks noGrp="1"/>
          </p:cNvSpPr>
          <p:nvPr>
            <p:ph type="ctrTitle"/>
          </p:nvPr>
        </p:nvSpPr>
        <p:spPr>
          <a:xfrm>
            <a:off x="3213930" y="584229"/>
            <a:ext cx="7772400" cy="1102519"/>
          </a:xfrm>
        </p:spPr>
        <p:txBody>
          <a:bodyPr/>
          <a:lstStyle/>
          <a:p>
            <a:r>
              <a:rPr lang="en-US" dirty="0">
                <a:latin typeface="Arial" panose="020B0604020202020204" pitchFamily="34" charset="0"/>
                <a:cs typeface="Arial" panose="020B0604020202020204" pitchFamily="34" charset="0"/>
              </a:rPr>
              <a:t>Housekeeping </a:t>
            </a:r>
          </a:p>
        </p:txBody>
      </p:sp>
      <p:sp>
        <p:nvSpPr>
          <p:cNvPr id="9" name="TextBox 8">
            <a:extLst>
              <a:ext uri="{FF2B5EF4-FFF2-40B4-BE49-F238E27FC236}">
                <a16:creationId xmlns:a16="http://schemas.microsoft.com/office/drawing/2014/main" id="{8F607098-4741-4DD7-BDE2-3540255D86FD}"/>
              </a:ext>
            </a:extLst>
          </p:cNvPr>
          <p:cNvSpPr txBox="1"/>
          <p:nvPr/>
        </p:nvSpPr>
        <p:spPr>
          <a:xfrm>
            <a:off x="1205405" y="2789901"/>
            <a:ext cx="283512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utilize the chat box to ask questions, or voice any comments, or concerns. </a:t>
            </a:r>
          </a:p>
        </p:txBody>
      </p:sp>
      <p:pic>
        <p:nvPicPr>
          <p:cNvPr id="10" name="Picture 9">
            <a:extLst>
              <a:ext uri="{FF2B5EF4-FFF2-40B4-BE49-F238E27FC236}">
                <a16:creationId xmlns:a16="http://schemas.microsoft.com/office/drawing/2014/main" id="{29D98AC5-7F60-4D59-9508-437777661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421" y="1450236"/>
            <a:ext cx="1046072" cy="1220338"/>
          </a:xfrm>
          <a:prstGeom prst="rect">
            <a:avLst/>
          </a:prstGeom>
        </p:spPr>
      </p:pic>
      <p:sp>
        <p:nvSpPr>
          <p:cNvPr id="11" name="TextBox 10">
            <a:extLst>
              <a:ext uri="{FF2B5EF4-FFF2-40B4-BE49-F238E27FC236}">
                <a16:creationId xmlns:a16="http://schemas.microsoft.com/office/drawing/2014/main" id="{558E0B87-FE7C-45E5-A1E4-F3620EEA30A1}"/>
              </a:ext>
            </a:extLst>
          </p:cNvPr>
          <p:cNvSpPr txBox="1"/>
          <p:nvPr/>
        </p:nvSpPr>
        <p:spPr>
          <a:xfrm>
            <a:off x="5464349" y="2789901"/>
            <a:ext cx="341029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Please note: </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phones and videos will be muted due to the large volume of information that we are sharing on today’s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33CC"/>
                </a:solidFill>
                <a:effectLst/>
                <a:uLnTx/>
                <a:uFillTx/>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8BCFEA13-EF6A-4CDE-99ED-AC4D8092B45F}"/>
              </a:ext>
            </a:extLst>
          </p:cNvPr>
          <p:cNvPicPr>
            <a:picLocks noChangeAspect="1"/>
          </p:cNvPicPr>
          <p:nvPr/>
        </p:nvPicPr>
        <p:blipFill>
          <a:blip r:embed="rId4"/>
          <a:stretch>
            <a:fillRect/>
          </a:stretch>
        </p:blipFill>
        <p:spPr>
          <a:xfrm>
            <a:off x="1660260" y="1274084"/>
            <a:ext cx="1925421" cy="1515817"/>
          </a:xfrm>
          <a:prstGeom prst="rect">
            <a:avLst/>
          </a:prstGeom>
        </p:spPr>
      </p:pic>
      <p:pic>
        <p:nvPicPr>
          <p:cNvPr id="5" name="Picture 4">
            <a:extLst>
              <a:ext uri="{FF2B5EF4-FFF2-40B4-BE49-F238E27FC236}">
                <a16:creationId xmlns:a16="http://schemas.microsoft.com/office/drawing/2014/main" id="{0443DEF7-637B-4135-83E5-01FFE098E2DD}"/>
              </a:ext>
            </a:extLst>
          </p:cNvPr>
          <p:cNvPicPr>
            <a:picLocks noChangeAspect="1"/>
          </p:cNvPicPr>
          <p:nvPr/>
        </p:nvPicPr>
        <p:blipFill>
          <a:blip r:embed="rId5"/>
          <a:stretch>
            <a:fillRect/>
          </a:stretch>
        </p:blipFill>
        <p:spPr>
          <a:xfrm>
            <a:off x="0" y="4305718"/>
            <a:ext cx="9144000" cy="837782"/>
          </a:xfrm>
          <a:prstGeom prst="rect">
            <a:avLst/>
          </a:prstGeom>
        </p:spPr>
      </p:pic>
    </p:spTree>
    <p:extLst>
      <p:ext uri="{BB962C8B-B14F-4D97-AF65-F5344CB8AC3E}">
        <p14:creationId xmlns:p14="http://schemas.microsoft.com/office/powerpoint/2010/main" val="204004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573767" y="797932"/>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panose="020B0604020202020204" pitchFamily="34" charset="0"/>
                <a:cs typeface="Arial" panose="020B0604020202020204" pitchFamily="34" charset="0"/>
              </a:rPr>
              <a:t>PostalPro</a:t>
            </a:r>
            <a:endParaRPr lang="en-US" sz="3200" b="1" dirty="0">
              <a:solidFill>
                <a:srgbClr val="0070C0"/>
              </a:solidFill>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11" name="Rectangle 10">
            <a:extLst>
              <a:ext uri="{FF2B5EF4-FFF2-40B4-BE49-F238E27FC236}">
                <a16:creationId xmlns:a16="http://schemas.microsoft.com/office/drawing/2014/main" id="{5D0F2C21-5336-4EC5-90F0-BCA349F09F24}"/>
              </a:ext>
            </a:extLst>
          </p:cNvPr>
          <p:cNvSpPr/>
          <p:nvPr/>
        </p:nvSpPr>
        <p:spPr>
          <a:xfrm>
            <a:off x="1168029" y="2571750"/>
            <a:ext cx="8440855" cy="2031325"/>
          </a:xfrm>
          <a:prstGeom prst="rect">
            <a:avLst/>
          </a:prstGeom>
        </p:spPr>
        <p:txBody>
          <a:bodyPr wrap="square">
            <a:spAutoFit/>
          </a:bodyPr>
          <a:lstStyle/>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PostalPro</a:t>
            </a:r>
            <a:r>
              <a:rPr lang="en-US" dirty="0">
                <a:latin typeface="Arial" panose="020B0604020202020204" pitchFamily="34" charset="0"/>
                <a:cs typeface="Arial" panose="020B0604020202020204" pitchFamily="34" charset="0"/>
              </a:rPr>
              <a:t> is accessible by Postal and Non-Postal visitors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Education Tab</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PCC Industry Speaker Database Form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PCC Library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Past Educational events (PPTs and Recordings)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PCC Educational Toolkit </a:t>
            </a:r>
          </a:p>
        </p:txBody>
      </p:sp>
      <p:pic>
        <p:nvPicPr>
          <p:cNvPr id="4" name="Picture 3">
            <a:extLst>
              <a:ext uri="{FF2B5EF4-FFF2-40B4-BE49-F238E27FC236}">
                <a16:creationId xmlns:a16="http://schemas.microsoft.com/office/drawing/2014/main" id="{A0E82481-9471-4139-A90F-7EBD6646E57E}"/>
              </a:ext>
            </a:extLst>
          </p:cNvPr>
          <p:cNvPicPr>
            <a:picLocks noChangeAspect="1"/>
          </p:cNvPicPr>
          <p:nvPr/>
        </p:nvPicPr>
        <p:blipFill>
          <a:blip r:embed="rId4"/>
          <a:stretch>
            <a:fillRect/>
          </a:stretch>
        </p:blipFill>
        <p:spPr>
          <a:xfrm>
            <a:off x="548639" y="1556543"/>
            <a:ext cx="8229600" cy="830580"/>
          </a:xfrm>
          <a:prstGeom prst="rect">
            <a:avLst/>
          </a:prstGeom>
          <a:ln w="76200" cap="sq" cmpd="thickThin">
            <a:solidFill>
              <a:srgbClr val="C00000"/>
            </a:solidFill>
            <a:prstDash val="solid"/>
            <a:miter lim="800000"/>
          </a:ln>
          <a:effectLst/>
        </p:spPr>
      </p:pic>
      <p:sp>
        <p:nvSpPr>
          <p:cNvPr id="10" name="TextBox 9">
            <a:extLst>
              <a:ext uri="{FF2B5EF4-FFF2-40B4-BE49-F238E27FC236}">
                <a16:creationId xmlns:a16="http://schemas.microsoft.com/office/drawing/2014/main" id="{95712C1C-6486-4BE6-9DBB-D0749844FEA9}"/>
              </a:ext>
            </a:extLst>
          </p:cNvPr>
          <p:cNvSpPr txBox="1"/>
          <p:nvPr/>
        </p:nvSpPr>
        <p:spPr>
          <a:xfrm>
            <a:off x="2731682" y="4644589"/>
            <a:ext cx="3969265" cy="338554"/>
          </a:xfrm>
          <a:prstGeom prst="rect">
            <a:avLst/>
          </a:prstGeom>
          <a:noFill/>
        </p:spPr>
        <p:txBody>
          <a:bodyPr wrap="square">
            <a:spAutoFit/>
          </a:bodyPr>
          <a:lstStyle/>
          <a:p>
            <a:r>
              <a:rPr lang="en-US" sz="1600" u="sng" dirty="0">
                <a:solidFill>
                  <a:srgbClr val="0000FF"/>
                </a:solidFill>
                <a:latin typeface="Arial" panose="020B0604020202020204" pitchFamily="34" charset="0"/>
                <a:cs typeface="Arial" panose="020B0604020202020204" pitchFamily="34" charset="0"/>
                <a:hlinkClick r:id="rId5"/>
              </a:rPr>
              <a:t>https://postalpro.usps.com/pcc#anchor-5</a:t>
            </a:r>
            <a:endParaRPr lang="en-US" sz="1600" u="sng"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62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15" name="TextBox 14">
            <a:extLst>
              <a:ext uri="{FF2B5EF4-FFF2-40B4-BE49-F238E27FC236}">
                <a16:creationId xmlns:a16="http://schemas.microsoft.com/office/drawing/2014/main" id="{CC5C47B0-2257-4289-ABD7-49A9B3CC07AB}"/>
              </a:ext>
            </a:extLst>
          </p:cNvPr>
          <p:cNvSpPr txBox="1"/>
          <p:nvPr/>
        </p:nvSpPr>
        <p:spPr>
          <a:xfrm>
            <a:off x="1177353" y="1996446"/>
            <a:ext cx="363772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Joe Banks</a:t>
            </a:r>
          </a:p>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Member-at-Large</a:t>
            </a:r>
            <a:endParaRPr lang="en-US" b="1" dirty="0">
              <a:latin typeface="Arial" panose="020B0604020202020204" pitchFamily="34" charset="0"/>
              <a:cs typeface="Arial" panose="020B0604020202020204" pitchFamily="34" charset="0"/>
            </a:endParaRPr>
          </a:p>
          <a:p>
            <a:r>
              <a:rPr lang="en-US" u="sng" dirty="0">
                <a:solidFill>
                  <a:srgbClr val="1E387C"/>
                </a:solidFill>
                <a:latin typeface="Arial" panose="020B0604020202020204" pitchFamily="34" charset="0"/>
                <a:cs typeface="Arial" panose="020B0604020202020204" pitchFamily="34" charset="0"/>
                <a:hlinkClick r:id="rId6"/>
              </a:rPr>
              <a:t>joseph.banks@usmc.mil</a:t>
            </a:r>
            <a:endParaRPr lang="en-US" u="sng" dirty="0">
              <a:solidFill>
                <a:srgbClr val="1E387C"/>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0C82ACB-B7BB-491D-9C5E-E400295C5F54}"/>
              </a:ext>
            </a:extLst>
          </p:cNvPr>
          <p:cNvSpPr/>
          <p:nvPr/>
        </p:nvSpPr>
        <p:spPr>
          <a:xfrm>
            <a:off x="3797610" y="825516"/>
            <a:ext cx="2279790" cy="584775"/>
          </a:xfrm>
          <a:prstGeom prst="rect">
            <a:avLst/>
          </a:prstGeom>
        </p:spPr>
        <p:txBody>
          <a:bodyPr wrap="none">
            <a:spAutoFit/>
          </a:bodyPr>
          <a:lstStyle/>
          <a:p>
            <a:pPr algn="ctr"/>
            <a:r>
              <a:rPr lang="en-US" sz="3200" b="1" dirty="0">
                <a:solidFill>
                  <a:srgbClr val="1E387C"/>
                </a:solidFill>
                <a:latin typeface="Arial" panose="020B0604020202020204" pitchFamily="34" charset="0"/>
                <a:cs typeface="Arial" panose="020B0604020202020204" pitchFamily="34" charset="0"/>
              </a:rPr>
              <a:t>Resources</a:t>
            </a:r>
            <a:endParaRPr lang="en-US" sz="3200" b="1" dirty="0">
              <a:solidFill>
                <a:srgbClr val="1E387C"/>
              </a:solidFill>
              <a:latin typeface="Arial" charset="0"/>
            </a:endParaRPr>
          </a:p>
        </p:txBody>
      </p:sp>
      <p:pic>
        <p:nvPicPr>
          <p:cNvPr id="6" name="Picture 5">
            <a:extLst>
              <a:ext uri="{FF2B5EF4-FFF2-40B4-BE49-F238E27FC236}">
                <a16:creationId xmlns:a16="http://schemas.microsoft.com/office/drawing/2014/main" id="{27AF050D-83EB-4DDF-A5BF-7AFBBAB48448}"/>
              </a:ext>
            </a:extLst>
          </p:cNvPr>
          <p:cNvPicPr>
            <a:picLocks noChangeAspect="1"/>
          </p:cNvPicPr>
          <p:nvPr/>
        </p:nvPicPr>
        <p:blipFill>
          <a:blip r:embed="rId7"/>
          <a:stretch>
            <a:fillRect/>
          </a:stretch>
        </p:blipFill>
        <p:spPr>
          <a:xfrm>
            <a:off x="5735765" y="1336350"/>
            <a:ext cx="2865368" cy="2243522"/>
          </a:xfrm>
          <a:prstGeom prst="rect">
            <a:avLst/>
          </a:prstGeom>
        </p:spPr>
      </p:pic>
    </p:spTree>
    <p:extLst>
      <p:ext uri="{BB962C8B-B14F-4D97-AF65-F5344CB8AC3E}">
        <p14:creationId xmlns:p14="http://schemas.microsoft.com/office/powerpoint/2010/main" val="78073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704240" y="676435"/>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charset="0"/>
                <a:ea typeface="+mn-ea"/>
                <a:cs typeface="+mn-cs"/>
              </a:rPr>
              <a:t> </a:t>
            </a:r>
            <a:r>
              <a:rPr kumimoji="0" lang="en-US" sz="3200" b="1" i="0" u="none" strike="noStrike" kern="1200" cap="none" spc="0" normalizeH="0" baseline="0" noProof="0" dirty="0">
                <a:ln>
                  <a:noFill/>
                </a:ln>
                <a:solidFill>
                  <a:srgbClr val="1E387C"/>
                </a:solidFill>
                <a:effectLst/>
                <a:uLnTx/>
                <a:uFillTx/>
                <a:latin typeface="Arial" charset="0"/>
                <a:ea typeface="+mn-ea"/>
                <a:cs typeface="+mn-cs"/>
              </a:rPr>
              <a:t>Resources</a:t>
            </a: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30" y="4610372"/>
            <a:ext cx="385783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21FE399F-6466-430F-9B8D-E5CC6E2CF996}"/>
              </a:ext>
            </a:extLst>
          </p:cNvPr>
          <p:cNvSpPr txBox="1"/>
          <p:nvPr/>
        </p:nvSpPr>
        <p:spPr>
          <a:xfrm>
            <a:off x="1147744" y="1148454"/>
            <a:ext cx="8170544" cy="4201150"/>
          </a:xfrm>
          <a:prstGeom prst="rect">
            <a:avLst/>
          </a:prstGeom>
          <a:noFill/>
          <a:ln>
            <a:solidFill>
              <a:schemeClr val="bg1"/>
            </a:solidFill>
          </a:ln>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a:t>
            </a: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BlueShare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Site</a:t>
            </a:r>
            <a:endParaRPr kumimoji="0" lang="en-US"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hlinkClick r:id="rId4">
                  <a:extLst>
                    <a:ext uri="{A12FA001-AC4F-418D-AE19-62706E023703}">
                      <ahyp:hlinkClr xmlns:ahyp="http://schemas.microsoft.com/office/drawing/2018/hyperlinkcolor" val="tx"/>
                    </a:ext>
                  </a:extLst>
                </a:hlinkClick>
              </a:rPr>
              <a:t>https://ca.blueshare5.usps.gov/sites/igo/pcc/SitePages/Home.aspx</a:t>
            </a:r>
            <a:r>
              <a:rPr kumimoji="0" lang="en-US" b="0" i="0" u="sng" strike="noStrike" kern="1200" cap="none" spc="0" normalizeH="0" baseline="0" noProof="0" dirty="0">
                <a:ln>
                  <a:noFill/>
                </a:ln>
                <a:solidFill>
                  <a:srgbClr val="0070C0"/>
                </a:solidFill>
                <a:effectLst/>
                <a:uLnTx/>
                <a:uFillTx/>
                <a:latin typeface="Arial" panose="020B0604020202020204" pitchFamily="34" charset="0"/>
                <a:ea typeface="MS Mincho" panose="02020609040205080304" pitchFamily="49" charset="-128"/>
                <a:cs typeface="Arial" panose="020B0604020202020204" pitchFamily="34" charset="0"/>
              </a:rPr>
              <a:t> </a:t>
            </a: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1" u="none" strike="noStrike" kern="1200" cap="none" spc="0" normalizeH="0" baseline="0" noProof="0" dirty="0" err="1">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PostalPro</a:t>
            </a:r>
            <a:endParaRPr kumimoji="0" lang="en-US" b="0" i="1"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hlinkClick r:id="rId5">
                  <a:extLst>
                    <a:ext uri="{A12FA001-AC4F-418D-AE19-62706E023703}">
                      <ahyp:hlinkClr xmlns:ahyp="http://schemas.microsoft.com/office/drawing/2018/hyperlinkcolor" val="tx"/>
                    </a:ext>
                  </a:extLst>
                </a:hlinkClick>
              </a:rPr>
              <a:t>https://postalpro.usps.com/pcc</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endParaRP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Postal Administrator Quick Guide</a:t>
            </a: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srgbClr val="0070C0"/>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hlinkClick r:id="rId6">
                  <a:extLst>
                    <a:ext uri="{A12FA001-AC4F-418D-AE19-62706E023703}">
                      <ahyp:hlinkClr xmlns:ahyp="http://schemas.microsoft.com/office/drawing/2018/hyperlinkcolor" val="tx"/>
                    </a:ext>
                  </a:extLst>
                </a:hlinkClick>
              </a:rPr>
              <a:t>https://postalpro.usps.com/node/9784</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Voice LinkedIn</a:t>
            </a: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https://www.linkedin.com/groups/8303549</a:t>
            </a:r>
            <a:endParaRPr kumimoji="0" lang="en-US"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Mailbox</a:t>
            </a: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hlinkClick r:id="rId8">
                  <a:extLst>
                    <a:ext uri="{A12FA001-AC4F-418D-AE19-62706E023703}">
                      <ahyp:hlinkClr xmlns:ahyp="http://schemas.microsoft.com/office/drawing/2018/hyperlinkcolor" val="tx"/>
                    </a:ext>
                  </a:extLst>
                </a:hlinkClick>
              </a:rPr>
              <a:t>PCC@usps.gov</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endParaRP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Communications and Marketing Mailbox </a:t>
            </a: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hlinkClick r:id="rId9">
                  <a:extLst>
                    <a:ext uri="{A12FA001-AC4F-418D-AE19-62706E023703}">
                      <ahyp:hlinkClr xmlns:ahyp="http://schemas.microsoft.com/office/drawing/2018/hyperlinkcolor" val="tx"/>
                    </a:ext>
                  </a:extLst>
                </a:hlinkClick>
              </a:rPr>
              <a:t>PCCMktg@usps.gov</a:t>
            </a:r>
            <a:endParaRPr kumimoji="0" lang="en-US"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285750" marR="0" lvl="0" indent="-285750" algn="l" defTabSz="457189"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PCC Insider </a:t>
            </a: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a:t>
            </a:r>
            <a:r>
              <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hlinkClick r:id="rId10"/>
              </a:rPr>
              <a:t>PCCInsider@usps.gov</a:t>
            </a:r>
            <a:endParaRPr kumimoji="0" lang="en-US"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457189" rtl="0" eaLnBrk="1" fontAlgn="auto" latinLnBrk="0" hangingPunct="1">
              <a:lnSpc>
                <a:spcPct val="100000"/>
              </a:lnSpc>
              <a:spcBef>
                <a:spcPts val="0"/>
              </a:spcBef>
              <a:spcAft>
                <a:spcPts val="0"/>
              </a:spcAft>
              <a:buClr>
                <a:prstClr val="black"/>
              </a:buClr>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420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3220869" y="639931"/>
            <a:ext cx="27022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charset="0"/>
                <a:ea typeface="+mn-ea"/>
                <a:cs typeface="+mn-cs"/>
              </a:rPr>
              <a:t> </a:t>
            </a:r>
            <a:r>
              <a:rPr kumimoji="0" lang="en-US" sz="3200" b="1" i="0" u="none" strike="noStrike" kern="1200" cap="none" spc="0" normalizeH="0" baseline="0" noProof="0" dirty="0">
                <a:ln>
                  <a:noFill/>
                </a:ln>
                <a:solidFill>
                  <a:srgbClr val="1E387C"/>
                </a:solidFill>
                <a:effectLst/>
                <a:uLnTx/>
                <a:uFillTx/>
                <a:latin typeface="Arial" charset="0"/>
                <a:ea typeface="+mn-ea"/>
                <a:cs typeface="+mn-cs"/>
              </a:rPr>
              <a:t>Resources</a:t>
            </a: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pitchFamily="1" charset="0"/>
              <a:ea typeface="+mn-ea"/>
              <a:cs typeface="+mn-cs"/>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30" y="4610372"/>
            <a:ext cx="385783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Swiss 721 Roman" panose="020B0504020202020204" pitchFamily="34" charset="0"/>
                <a:ea typeface="+mn-ea"/>
                <a:cs typeface="+mn-cs"/>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8" name="TextBox 7">
            <a:extLst>
              <a:ext uri="{FF2B5EF4-FFF2-40B4-BE49-F238E27FC236}">
                <a16:creationId xmlns:a16="http://schemas.microsoft.com/office/drawing/2014/main" id="{21FE399F-6466-430F-9B8D-E5CC6E2CF996}"/>
              </a:ext>
            </a:extLst>
          </p:cNvPr>
          <p:cNvSpPr txBox="1"/>
          <p:nvPr/>
        </p:nvSpPr>
        <p:spPr>
          <a:xfrm>
            <a:off x="851281" y="1232190"/>
            <a:ext cx="9357065" cy="4278094"/>
          </a:xfrm>
          <a:prstGeom prst="rect">
            <a:avLst/>
          </a:prstGeom>
          <a:noFill/>
        </p:spPr>
        <p:txBody>
          <a:bodyPr wrap="square" rtlCol="0">
            <a:spAutoFit/>
          </a:bodyPr>
          <a:lstStyle/>
          <a:p>
            <a:pPr marL="285743" marR="0" lvl="0" indent="-28574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PCCAC Industry Executive Board: </a:t>
            </a:r>
          </a:p>
          <a:p>
            <a:pPr marL="0" marR="0" lvl="0"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Dina Kessler 	        		National Industry Chair   </a:t>
            </a:r>
            <a:r>
              <a:rPr kumimoji="0" lang="en-US" sz="12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dkessler@kesslercreative.com</a:t>
            </a:r>
            <a:r>
              <a:rPr kumimoji="0" lang="en-US" sz="12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Neal Fedderman  		National Industry Vice-Chair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neal_fedderman@CarMax.com  </a:t>
            </a:r>
            <a:endPar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Kathy Hall			Industry Co-Chair</a:t>
            </a: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Communications and Marketing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kathy@atime4marketing.com</a:t>
            </a:r>
            <a:endPar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lang="en-US" sz="1200" dirty="0">
                <a:solidFill>
                  <a:prstClr val="black"/>
                </a:solidFill>
                <a:latin typeface="Arial" panose="020B0604020202020204" pitchFamily="34" charset="0"/>
                <a:cs typeface="Arial" panose="020B0604020202020204" pitchFamily="34" charset="0"/>
              </a:rPr>
              <a:t>Rob Hanks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Industry Co-Chair</a:t>
            </a:r>
          </a:p>
          <a:p>
            <a:pPr marL="457189" lvl="1" defTabSz="457189">
              <a:buClr>
                <a:srgbClr val="C00000"/>
              </a:buClr>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Education Programming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rob.hanks@suttle-straus.com</a:t>
            </a:r>
            <a:endPar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lang="en-US" sz="1200" dirty="0">
                <a:solidFill>
                  <a:prstClr val="black"/>
                </a:solidFill>
                <a:latin typeface="Arial" panose="020B0604020202020204" pitchFamily="34" charset="0"/>
                <a:cs typeface="Arial" panose="020B0604020202020204" pitchFamily="34" charset="0"/>
              </a:rPr>
              <a:t>Suzi Oswald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Industry Co-Chair</a:t>
            </a:r>
          </a:p>
          <a:p>
            <a:pPr marL="457189" lvl="1" defTabSz="457189">
              <a:buClr>
                <a:srgbClr val="C00000"/>
              </a:buClr>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Membership Growth and Recruitment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Suzi.Oswald@seachangemn.com</a:t>
            </a:r>
            <a:endPar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 Fallon			Industry Co-Chair					</a:t>
            </a: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Strategic Innovation &amp; PCC Policy	</a:t>
            </a:r>
            <a:r>
              <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mmf@berkshire-company.com</a:t>
            </a:r>
            <a:endParaRPr kumimoji="0" lang="en-US" sz="1200" b="0" i="0"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lvl="1" defTabSz="457189">
              <a:buClr>
                <a:srgbClr val="C00000"/>
              </a:buClr>
              <a:defRPr/>
            </a:pPr>
            <a:r>
              <a:rPr lang="en-US" sz="1200" dirty="0">
                <a:solidFill>
                  <a:prstClr val="black"/>
                </a:solidFill>
                <a:latin typeface="Arial" panose="020B0604020202020204" pitchFamily="34" charset="0"/>
                <a:cs typeface="Arial" panose="020B0604020202020204" pitchFamily="34" charset="0"/>
              </a:rPr>
              <a:t>Monica O’Connor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Member-at-Large 				</a:t>
            </a:r>
            <a:r>
              <a:rPr lang="en-US" sz="1200" u="sng" dirty="0">
                <a:solidFill>
                  <a:srgbClr val="0000FF"/>
                </a:solidFill>
                <a:latin typeface="Arial" panose="020B0604020202020204" pitchFamily="34" charset="0"/>
                <a:cs typeface="Arial" panose="020B0604020202020204" pitchFamily="34" charset="0"/>
              </a:rPr>
              <a:t>Monica.oconnor@moneypages.com</a:t>
            </a:r>
            <a:endParaRPr kumimoji="0" lang="en-US" sz="1200" b="1" i="1" u="none" strike="noStrike" kern="1200" cap="none" spc="15"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457189" lvl="1" defTabSz="457189">
              <a:buClr>
                <a:srgbClr val="C00000"/>
              </a:buClr>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Joe Banks			Member-at-Large				</a:t>
            </a:r>
            <a:r>
              <a:rPr lang="en-US" sz="1200" u="sng" dirty="0">
                <a:solidFill>
                  <a:srgbClr val="1E387C"/>
                </a:solidFill>
                <a:latin typeface="Arial" panose="020B0604020202020204" pitchFamily="34" charset="0"/>
                <a:cs typeface="Arial" panose="020B0604020202020204" pitchFamily="34" charset="0"/>
                <a:hlinkClick r:id="rId10"/>
              </a:rPr>
              <a:t>joseph.banks@usmc.mil</a:t>
            </a:r>
            <a:endParaRPr lang="en-US" sz="1200" u="sng" dirty="0">
              <a:solidFill>
                <a:srgbClr val="1E387C"/>
              </a:solidFill>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
                <a:srgbClr val="C00000"/>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43" marR="0" lvl="0" indent="-28574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HQ PCC Liaisons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t>
            </a:r>
          </a:p>
          <a:p>
            <a:pPr lvl="0" defTabSz="457189">
              <a:buClr>
                <a:srgbClr val="C00000"/>
              </a:buClr>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Atlantic Area     		</a:t>
            </a:r>
            <a:r>
              <a:rPr lang="en-US" sz="1200" i="1" u="sng" dirty="0">
                <a:solidFill>
                  <a:prstClr val="black"/>
                </a:solidFill>
                <a:latin typeface="Arial" panose="020B0604020202020204" pitchFamily="34" charset="0"/>
                <a:cs typeface="Arial" panose="020B0604020202020204" pitchFamily="34" charset="0"/>
                <a:hlinkClick r:id="rId11"/>
              </a:rPr>
              <a:t>Katrina Raysor</a:t>
            </a:r>
            <a:r>
              <a:rPr lang="en-US" sz="1200" dirty="0">
                <a:solidFill>
                  <a:prstClr val="black"/>
                </a:solidFill>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Lead 		   	</a:t>
            </a:r>
            <a:r>
              <a:rPr lang="en-US" sz="1200" i="1" u="sng" dirty="0">
                <a:solidFill>
                  <a:prstClr val="black"/>
                </a:solidFill>
                <a:latin typeface="Arial" panose="020B0604020202020204" pitchFamily="34" charset="0"/>
                <a:cs typeface="Arial" panose="020B0604020202020204" pitchFamily="34" charset="0"/>
                <a:hlinkClick r:id="rId12"/>
              </a:rPr>
              <a:t>Brian Corley</a:t>
            </a:r>
            <a:r>
              <a:rPr lang="en-US" sz="1200" i="1" u="sng" dirty="0">
                <a:solidFill>
                  <a:prstClr val="black"/>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Support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Central Area      		</a:t>
            </a:r>
            <a:r>
              <a:rPr kumimoji="0" lang="en-US" sz="1200" b="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3"/>
              </a:rPr>
              <a:t>Sharon Barger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Lead 			</a:t>
            </a:r>
            <a:r>
              <a:rPr lang="en-US" sz="1200" i="1" u="sng" dirty="0">
                <a:solidFill>
                  <a:srgbClr val="0000FF"/>
                </a:solidFill>
                <a:latin typeface="Arial" panose="020B0604020202020204" pitchFamily="34" charset="0"/>
                <a:cs typeface="Arial" panose="020B0604020202020204" pitchFamily="34" charset="0"/>
              </a:rPr>
              <a:t>Donna Thabet</a:t>
            </a:r>
            <a:r>
              <a:rPr lang="en-US" sz="1200" dirty="0">
                <a:solidFill>
                  <a:prstClr val="black"/>
                </a:solidFill>
                <a:latin typeface="Arial" panose="020B0604020202020204" pitchFamily="34" charset="0"/>
                <a:cs typeface="Arial" panose="020B0604020202020204" pitchFamily="34" charset="0"/>
              </a:rPr>
              <a:t>, Support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189" lvl="1" defTabSz="457189">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Southern Area   		</a:t>
            </a:r>
            <a:r>
              <a:rPr kumimoji="0" lang="en-US" sz="1200" b="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4"/>
              </a:rPr>
              <a:t>Da Shiek Woodard</a:t>
            </a:r>
            <a:r>
              <a:rPr lang="en-US" sz="1200" dirty="0">
                <a:solidFill>
                  <a:prstClr val="black"/>
                </a:solidFill>
                <a:latin typeface="Arial" panose="020B0604020202020204" pitchFamily="34" charset="0"/>
                <a:cs typeface="Arial" panose="020B0604020202020204" pitchFamily="34" charset="0"/>
              </a:rPr>
              <a:t>, Lead 			</a:t>
            </a:r>
            <a:r>
              <a:rPr lang="en-US" sz="1200" i="1" u="sng" dirty="0">
                <a:solidFill>
                  <a:srgbClr val="0000FF"/>
                </a:solidFill>
                <a:latin typeface="Arial" panose="020B0604020202020204" pitchFamily="34" charset="0"/>
                <a:cs typeface="Arial" panose="020B0604020202020204" pitchFamily="34" charset="0"/>
                <a:hlinkClick r:id="rId15"/>
              </a:rPr>
              <a:t>Charles Dandridge</a:t>
            </a:r>
            <a:r>
              <a:rPr lang="en-US" sz="1200" i="1" u="sng" dirty="0">
                <a:solidFill>
                  <a:prstClr val="black"/>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Support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189" marR="0" lvl="1" indent="0" algn="l" defTabSz="457189"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WestPac Area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0" i="1"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Judy Caldwell</a:t>
            </a:r>
            <a:r>
              <a:rPr kumimoji="0" lang="en-US" sz="12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Lead 			</a:t>
            </a:r>
            <a:r>
              <a:rPr kumimoji="0" lang="en-US" sz="1200" b="0" i="1" u="sng"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Jacquelyn Gilliam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Support</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43" marR="0" lvl="0" indent="-285743" algn="l" defTabSz="457189"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457189" rtl="0" eaLnBrk="1" fontAlgn="auto" latinLnBrk="0" hangingPunct="1">
              <a:lnSpc>
                <a:spcPct val="100000"/>
              </a:lnSpc>
              <a:spcBef>
                <a:spcPts val="0"/>
              </a:spcBef>
              <a:spcAft>
                <a:spcPts val="0"/>
              </a:spcAft>
              <a:buClr>
                <a:srgbClr val="C00000"/>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       </a:t>
            </a:r>
            <a:endParaRPr kumimoji="0" lang="en-US" sz="1400" b="0" i="0" u="sng" strike="noStrike" kern="1200" cap="none" spc="0" normalizeH="0" baseline="0" noProof="0" dirty="0">
              <a:ln>
                <a:noFill/>
              </a:ln>
              <a:solidFill>
                <a:srgbClr val="0000FF"/>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50282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2168825" y="689666"/>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Closing</a:t>
            </a: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graphicFrame>
        <p:nvGraphicFramePr>
          <p:cNvPr id="5" name="Diagram 4">
            <a:extLst>
              <a:ext uri="{FF2B5EF4-FFF2-40B4-BE49-F238E27FC236}">
                <a16:creationId xmlns:a16="http://schemas.microsoft.com/office/drawing/2014/main" id="{A9AD9035-3FEC-4493-865A-8B27F3AF072E}"/>
              </a:ext>
            </a:extLst>
          </p:cNvPr>
          <p:cNvGraphicFramePr/>
          <p:nvPr>
            <p:extLst>
              <p:ext uri="{D42A27DB-BD31-4B8C-83A1-F6EECF244321}">
                <p14:modId xmlns:p14="http://schemas.microsoft.com/office/powerpoint/2010/main" val="2523389279"/>
              </p:ext>
            </p:extLst>
          </p:nvPr>
        </p:nvGraphicFramePr>
        <p:xfrm>
          <a:off x="1168029" y="1007913"/>
          <a:ext cx="748463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520E889-2F56-4C9F-9D07-D3811C8A1472}"/>
              </a:ext>
            </a:extLst>
          </p:cNvPr>
          <p:cNvSpPr txBox="1"/>
          <p:nvPr/>
        </p:nvSpPr>
        <p:spPr>
          <a:xfrm>
            <a:off x="4014178" y="3145784"/>
            <a:ext cx="1910993" cy="830997"/>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PCC </a:t>
            </a:r>
          </a:p>
          <a:p>
            <a:pPr algn="ctr"/>
            <a:r>
              <a:rPr lang="en-US" sz="2400" b="1" dirty="0">
                <a:solidFill>
                  <a:srgbClr val="0070C0"/>
                </a:solidFill>
                <a:latin typeface="Arial" panose="020B0604020202020204" pitchFamily="34" charset="0"/>
                <a:cs typeface="Arial" panose="020B0604020202020204" pitchFamily="34" charset="0"/>
              </a:rPr>
              <a:t>Member</a:t>
            </a:r>
          </a:p>
        </p:txBody>
      </p:sp>
    </p:spTree>
    <p:extLst>
      <p:ext uri="{BB962C8B-B14F-4D97-AF65-F5344CB8AC3E}">
        <p14:creationId xmlns:p14="http://schemas.microsoft.com/office/powerpoint/2010/main" val="817056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7">
            <a:extLst>
              <a:ext uri="{FF2B5EF4-FFF2-40B4-BE49-F238E27FC236}">
                <a16:creationId xmlns:a16="http://schemas.microsoft.com/office/drawing/2014/main" id="{64EBB5C9-F5DE-8740-9429-2B51ACFF7E6D}"/>
              </a:ext>
            </a:extLst>
          </p:cNvPr>
          <p:cNvSpPr>
            <a:spLocks noChangeArrowheads="1"/>
          </p:cNvSpPr>
          <p:nvPr/>
        </p:nvSpPr>
        <p:spPr bwMode="auto">
          <a:xfrm>
            <a:off x="249239" y="2189888"/>
            <a:ext cx="7887371" cy="21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1" indent="-177801" eaLnBrk="1" hangingPunct="1">
              <a:spcBef>
                <a:spcPct val="20000"/>
              </a:spcBef>
              <a:buClr>
                <a:srgbClr val="FFFFFF"/>
              </a:buClr>
              <a:buSzPct val="80000"/>
            </a:pPr>
            <a:endParaRPr lang="en-US" b="1" dirty="0">
              <a:latin typeface="Arial" charset="0"/>
            </a:endParaRPr>
          </a:p>
        </p:txBody>
      </p:sp>
      <p:pic>
        <p:nvPicPr>
          <p:cNvPr id="4" name="Picture 3">
            <a:extLst>
              <a:ext uri="{FF2B5EF4-FFF2-40B4-BE49-F238E27FC236}">
                <a16:creationId xmlns:a16="http://schemas.microsoft.com/office/drawing/2014/main" id="{86FCFB40-BD51-4323-8E10-FF6840C9F0B7}"/>
              </a:ext>
            </a:extLst>
          </p:cNvPr>
          <p:cNvPicPr>
            <a:picLocks noChangeAspect="1"/>
          </p:cNvPicPr>
          <p:nvPr/>
        </p:nvPicPr>
        <p:blipFill>
          <a:blip r:embed="rId3"/>
          <a:stretch>
            <a:fillRect/>
          </a:stretch>
        </p:blipFill>
        <p:spPr>
          <a:xfrm>
            <a:off x="0" y="2946730"/>
            <a:ext cx="2560320" cy="2194560"/>
          </a:xfrm>
          <a:prstGeom prst="rect">
            <a:avLst/>
          </a:prstGeom>
        </p:spPr>
      </p:pic>
      <p:pic>
        <p:nvPicPr>
          <p:cNvPr id="5" name="Picture 4">
            <a:extLst>
              <a:ext uri="{FF2B5EF4-FFF2-40B4-BE49-F238E27FC236}">
                <a16:creationId xmlns:a16="http://schemas.microsoft.com/office/drawing/2014/main" id="{ABA2B0A1-4DFB-402F-8270-243231CE5C5F}"/>
              </a:ext>
            </a:extLst>
          </p:cNvPr>
          <p:cNvPicPr>
            <a:picLocks noChangeAspect="1"/>
          </p:cNvPicPr>
          <p:nvPr/>
        </p:nvPicPr>
        <p:blipFill>
          <a:blip r:embed="rId4"/>
          <a:stretch>
            <a:fillRect/>
          </a:stretch>
        </p:blipFill>
        <p:spPr>
          <a:xfrm>
            <a:off x="6646243" y="2962275"/>
            <a:ext cx="2497757" cy="2194560"/>
          </a:xfrm>
          <a:prstGeom prst="rect">
            <a:avLst/>
          </a:prstGeom>
        </p:spPr>
      </p:pic>
      <p:pic>
        <p:nvPicPr>
          <p:cNvPr id="6" name="Content Placeholder 1">
            <a:extLst>
              <a:ext uri="{FF2B5EF4-FFF2-40B4-BE49-F238E27FC236}">
                <a16:creationId xmlns:a16="http://schemas.microsoft.com/office/drawing/2014/main" id="{21066E7C-F71F-4B28-863C-4F5C344F1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0962" y="1527195"/>
            <a:ext cx="3265064" cy="2924876"/>
          </a:xfrm>
          <a:prstGeom prst="rect">
            <a:avLst/>
          </a:prstGeom>
        </p:spPr>
      </p:pic>
      <p:sp>
        <p:nvSpPr>
          <p:cNvPr id="7" name="Title 1">
            <a:extLst>
              <a:ext uri="{FF2B5EF4-FFF2-40B4-BE49-F238E27FC236}">
                <a16:creationId xmlns:a16="http://schemas.microsoft.com/office/drawing/2014/main" id="{6421400D-529C-462F-B613-AFD793DFBFF4}"/>
              </a:ext>
            </a:extLst>
          </p:cNvPr>
          <p:cNvSpPr>
            <a:spLocks noGrp="1"/>
          </p:cNvSpPr>
          <p:nvPr>
            <p:ph type="ctrTitle"/>
          </p:nvPr>
        </p:nvSpPr>
        <p:spPr>
          <a:xfrm>
            <a:off x="1156148" y="414592"/>
            <a:ext cx="7772400" cy="1102519"/>
          </a:xfrm>
        </p:spPr>
        <p:txBody>
          <a:bodyPr/>
          <a:lstStyle/>
          <a:p>
            <a:pPr algn="ctr"/>
            <a:r>
              <a:rPr lang="en-US" dirty="0">
                <a:latin typeface="Arial" panose="020B0604020202020204" pitchFamily="34" charset="0"/>
                <a:cs typeface="Arial" panose="020B0604020202020204" pitchFamily="34" charset="0"/>
              </a:rPr>
              <a:t>Questions and Answers  </a:t>
            </a:r>
          </a:p>
        </p:txBody>
      </p:sp>
    </p:spTree>
    <p:extLst>
      <p:ext uri="{BB962C8B-B14F-4D97-AF65-F5344CB8AC3E}">
        <p14:creationId xmlns:p14="http://schemas.microsoft.com/office/powerpoint/2010/main" val="2810742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7">
            <a:extLst>
              <a:ext uri="{FF2B5EF4-FFF2-40B4-BE49-F238E27FC236}">
                <a16:creationId xmlns:a16="http://schemas.microsoft.com/office/drawing/2014/main" id="{64EBB5C9-F5DE-8740-9429-2B51ACFF7E6D}"/>
              </a:ext>
            </a:extLst>
          </p:cNvPr>
          <p:cNvSpPr>
            <a:spLocks noChangeArrowheads="1"/>
          </p:cNvSpPr>
          <p:nvPr/>
        </p:nvSpPr>
        <p:spPr bwMode="auto">
          <a:xfrm>
            <a:off x="249239" y="2189888"/>
            <a:ext cx="7887371" cy="21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1" indent="-177801" eaLnBrk="1" hangingPunct="1">
              <a:spcBef>
                <a:spcPct val="20000"/>
              </a:spcBef>
              <a:buClr>
                <a:srgbClr val="FFFFFF"/>
              </a:buClr>
              <a:buSzPct val="80000"/>
            </a:pPr>
            <a:endParaRPr lang="en-US" b="1" dirty="0">
              <a:latin typeface="Arial" charset="0"/>
            </a:endParaRPr>
          </a:p>
        </p:txBody>
      </p:sp>
      <p:sp>
        <p:nvSpPr>
          <p:cNvPr id="16" name="Rectangle 4">
            <a:extLst>
              <a:ext uri="{FF2B5EF4-FFF2-40B4-BE49-F238E27FC236}">
                <a16:creationId xmlns:a16="http://schemas.microsoft.com/office/drawing/2014/main" id="{53EFBBD6-9377-B64D-A2D2-BE62AF4BC940}"/>
              </a:ext>
            </a:extLst>
          </p:cNvPr>
          <p:cNvSpPr>
            <a:spLocks noChangeArrowheads="1"/>
          </p:cNvSpPr>
          <p:nvPr/>
        </p:nvSpPr>
        <p:spPr bwMode="auto">
          <a:xfrm>
            <a:off x="322556" y="809810"/>
            <a:ext cx="8636000" cy="319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endParaRPr lang="en-US" sz="2000" b="1" dirty="0">
              <a:latin typeface="Arial" charset="0"/>
            </a:endParaRPr>
          </a:p>
          <a:p>
            <a:pPr eaLnBrk="1" hangingPunct="1"/>
            <a:br>
              <a:rPr lang="en-US" sz="3200" b="1" dirty="0">
                <a:latin typeface="Arial" charset="0"/>
              </a:rPr>
            </a:br>
            <a:endParaRPr lang="en-US" sz="2400" b="1" dirty="0">
              <a:solidFill>
                <a:srgbClr val="000099"/>
              </a:solidFill>
              <a:latin typeface="Arial" charset="0"/>
            </a:endParaRPr>
          </a:p>
        </p:txBody>
      </p:sp>
      <p:pic>
        <p:nvPicPr>
          <p:cNvPr id="4" name="Picture 3">
            <a:extLst>
              <a:ext uri="{FF2B5EF4-FFF2-40B4-BE49-F238E27FC236}">
                <a16:creationId xmlns:a16="http://schemas.microsoft.com/office/drawing/2014/main" id="{6C52A7F6-2A75-4042-9BDB-79289B1B16A2}"/>
              </a:ext>
            </a:extLst>
          </p:cNvPr>
          <p:cNvPicPr>
            <a:picLocks noChangeAspect="1"/>
          </p:cNvPicPr>
          <p:nvPr/>
        </p:nvPicPr>
        <p:blipFill>
          <a:blip r:embed="rId3"/>
          <a:stretch>
            <a:fillRect/>
          </a:stretch>
        </p:blipFill>
        <p:spPr>
          <a:xfrm>
            <a:off x="1871554" y="1517111"/>
            <a:ext cx="6338373" cy="3291840"/>
          </a:xfrm>
          <a:prstGeom prst="rect">
            <a:avLst/>
          </a:prstGeom>
          <a:ln cap="rnd">
            <a:solidFill>
              <a:srgbClr val="C00000"/>
            </a:solidFill>
            <a:bevel/>
          </a:ln>
          <a:effectLst>
            <a:outerShdw blurRad="177800" algn="tl" rotWithShape="0">
              <a:srgbClr val="0033CC">
                <a:alpha val="70000"/>
              </a:srgbClr>
            </a:outerShdw>
          </a:effectLst>
        </p:spPr>
      </p:pic>
      <p:sp>
        <p:nvSpPr>
          <p:cNvPr id="6" name="Title 1">
            <a:extLst>
              <a:ext uri="{FF2B5EF4-FFF2-40B4-BE49-F238E27FC236}">
                <a16:creationId xmlns:a16="http://schemas.microsoft.com/office/drawing/2014/main" id="{49917D69-DE89-400D-BFA1-7885555B3C94}"/>
              </a:ext>
            </a:extLst>
          </p:cNvPr>
          <p:cNvSpPr>
            <a:spLocks noGrp="1"/>
          </p:cNvSpPr>
          <p:nvPr>
            <p:ph type="ctrTitle"/>
          </p:nvPr>
        </p:nvSpPr>
        <p:spPr>
          <a:xfrm>
            <a:off x="1371600" y="541660"/>
            <a:ext cx="7772400" cy="1102519"/>
          </a:xfrm>
        </p:spPr>
        <p:txBody>
          <a:bodyPr/>
          <a:lstStyle/>
          <a:p>
            <a:pPr algn="ctr"/>
            <a:r>
              <a:rPr lang="en-US" dirty="0">
                <a:latin typeface="Arial" panose="020B0604020202020204" pitchFamily="34" charset="0"/>
                <a:cs typeface="Arial" panose="020B0604020202020204" pitchFamily="34" charset="0"/>
              </a:rPr>
              <a:t>Many Thanks </a:t>
            </a:r>
          </a:p>
        </p:txBody>
      </p:sp>
      <p:sp>
        <p:nvSpPr>
          <p:cNvPr id="2" name="Rectangle 1">
            <a:extLst>
              <a:ext uri="{FF2B5EF4-FFF2-40B4-BE49-F238E27FC236}">
                <a16:creationId xmlns:a16="http://schemas.microsoft.com/office/drawing/2014/main" id="{AECC0855-1270-44F0-9EEC-E70C80B93BA2}"/>
              </a:ext>
            </a:extLst>
          </p:cNvPr>
          <p:cNvSpPr/>
          <p:nvPr/>
        </p:nvSpPr>
        <p:spPr>
          <a:xfrm>
            <a:off x="8592568" y="4537099"/>
            <a:ext cx="432769" cy="5025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9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528615" y="672196"/>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Agenda</a:t>
            </a: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grpSp>
        <p:nvGrpSpPr>
          <p:cNvPr id="5" name="Group 4">
            <a:extLst>
              <a:ext uri="{FF2B5EF4-FFF2-40B4-BE49-F238E27FC236}">
                <a16:creationId xmlns:a16="http://schemas.microsoft.com/office/drawing/2014/main" id="{2FCE485C-DED0-4A95-B856-441D93DF095A}"/>
              </a:ext>
            </a:extLst>
          </p:cNvPr>
          <p:cNvGrpSpPr/>
          <p:nvPr/>
        </p:nvGrpSpPr>
        <p:grpSpPr>
          <a:xfrm>
            <a:off x="20023" y="4033688"/>
            <a:ext cx="9144001" cy="1109812"/>
            <a:chOff x="20023" y="4033688"/>
            <a:chExt cx="9144001" cy="1109812"/>
          </a:xfrm>
        </p:grpSpPr>
        <p:pic>
          <p:nvPicPr>
            <p:cNvPr id="6" name="Picture 5">
              <a:extLst>
                <a:ext uri="{FF2B5EF4-FFF2-40B4-BE49-F238E27FC236}">
                  <a16:creationId xmlns:a16="http://schemas.microsoft.com/office/drawing/2014/main" id="{FA91A12B-2ED5-4E6A-BE5B-D14A7256E08A}"/>
                </a:ext>
              </a:extLst>
            </p:cNvPr>
            <p:cNvPicPr>
              <a:picLocks noChangeAspect="1"/>
            </p:cNvPicPr>
            <p:nvPr/>
          </p:nvPicPr>
          <p:blipFill>
            <a:blip r:embed="rId3"/>
            <a:stretch>
              <a:fillRect/>
            </a:stretch>
          </p:blipFill>
          <p:spPr>
            <a:xfrm>
              <a:off x="20023" y="4164858"/>
              <a:ext cx="9103953" cy="978642"/>
            </a:xfrm>
            <a:prstGeom prst="rect">
              <a:avLst/>
            </a:prstGeom>
          </p:spPr>
        </p:pic>
        <p:pic>
          <p:nvPicPr>
            <p:cNvPr id="7" name="Picture 6">
              <a:extLst>
                <a:ext uri="{FF2B5EF4-FFF2-40B4-BE49-F238E27FC236}">
                  <a16:creationId xmlns:a16="http://schemas.microsoft.com/office/drawing/2014/main" id="{A62CE2D5-6E06-432C-9820-D31FC1C07861}"/>
                </a:ext>
              </a:extLst>
            </p:cNvPr>
            <p:cNvPicPr>
              <a:picLocks noChangeAspect="1"/>
            </p:cNvPicPr>
            <p:nvPr/>
          </p:nvPicPr>
          <p:blipFill>
            <a:blip r:embed="rId4"/>
            <a:stretch>
              <a:fillRect/>
            </a:stretch>
          </p:blipFill>
          <p:spPr>
            <a:xfrm>
              <a:off x="5613214" y="4033688"/>
              <a:ext cx="3550810" cy="1038225"/>
            </a:xfrm>
            <a:prstGeom prst="rect">
              <a:avLst/>
            </a:prstGeom>
          </p:spPr>
        </p:pic>
        <p:pic>
          <p:nvPicPr>
            <p:cNvPr id="8" name="Picture 7">
              <a:extLst>
                <a:ext uri="{FF2B5EF4-FFF2-40B4-BE49-F238E27FC236}">
                  <a16:creationId xmlns:a16="http://schemas.microsoft.com/office/drawing/2014/main" id="{2809F052-4334-402F-B992-45153646A928}"/>
                </a:ext>
              </a:extLst>
            </p:cNvPr>
            <p:cNvPicPr>
              <a:picLocks noChangeAspect="1"/>
            </p:cNvPicPr>
            <p:nvPr/>
          </p:nvPicPr>
          <p:blipFill>
            <a:blip r:embed="rId5"/>
            <a:stretch>
              <a:fillRect/>
            </a:stretch>
          </p:blipFill>
          <p:spPr>
            <a:xfrm>
              <a:off x="7188472" y="4425579"/>
              <a:ext cx="1615044" cy="457200"/>
            </a:xfrm>
            <a:prstGeom prst="rect">
              <a:avLst/>
            </a:prstGeom>
          </p:spPr>
        </p:pic>
      </p:grpSp>
      <p:sp>
        <p:nvSpPr>
          <p:cNvPr id="9" name="TextBox 8">
            <a:extLst>
              <a:ext uri="{FF2B5EF4-FFF2-40B4-BE49-F238E27FC236}">
                <a16:creationId xmlns:a16="http://schemas.microsoft.com/office/drawing/2014/main" id="{7ED50767-49FD-48F8-B6D2-7AD1B6FF8B5A}"/>
              </a:ext>
            </a:extLst>
          </p:cNvPr>
          <p:cNvSpPr txBox="1"/>
          <p:nvPr/>
        </p:nvSpPr>
        <p:spPr>
          <a:xfrm>
            <a:off x="1168029" y="878181"/>
            <a:ext cx="6333252"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Welcome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Icebreaker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History of the PCC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Purpose of the PCC Advisory Committee (PCCAC)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PCCAC Sub-Committees: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Membership Growth and Recruitment</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Strategic Innovation and PCC Policies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Communications and Marketing</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Education Programming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Questions and Answers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Closing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Thank You</a:t>
            </a:r>
          </a:p>
          <a:p>
            <a:pPr marL="742950" lvl="1" indent="-285750">
              <a:buClr>
                <a:srgbClr val="1E387C"/>
              </a:buClr>
              <a:buFont typeface="Wingdings" panose="05000000000000000000" pitchFamily="2" charset="2"/>
              <a:buChar char="Ø"/>
            </a:pPr>
            <a:endParaRPr lang="en-US" dirty="0"/>
          </a:p>
        </p:txBody>
      </p:sp>
    </p:spTree>
    <p:extLst>
      <p:ext uri="{BB962C8B-B14F-4D97-AF65-F5344CB8AC3E}">
        <p14:creationId xmlns:p14="http://schemas.microsoft.com/office/powerpoint/2010/main" val="341841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431338" y="615267"/>
            <a:ext cx="828132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US" sz="3200" b="1" dirty="0">
              <a:latin typeface="Arial" charset="0"/>
            </a:endParaRP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7" name="TextBox 6">
            <a:extLst>
              <a:ext uri="{FF2B5EF4-FFF2-40B4-BE49-F238E27FC236}">
                <a16:creationId xmlns:a16="http://schemas.microsoft.com/office/drawing/2014/main" id="{EFA19CC3-64CA-458E-8373-C221E89A1D8D}"/>
              </a:ext>
            </a:extLst>
          </p:cNvPr>
          <p:cNvSpPr txBox="1"/>
          <p:nvPr/>
        </p:nvSpPr>
        <p:spPr>
          <a:xfrm>
            <a:off x="1168029" y="1750208"/>
            <a:ext cx="368425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Sherwin Salla</a:t>
            </a:r>
          </a:p>
          <a:p>
            <a:r>
              <a:rPr lang="en-US" dirty="0">
                <a:solidFill>
                  <a:srgbClr val="1E387C"/>
                </a:solidFill>
                <a:latin typeface="Arial" panose="020B0604020202020204" pitchFamily="34" charset="0"/>
                <a:cs typeface="Arial" panose="020B0604020202020204" pitchFamily="34" charset="0"/>
              </a:rPr>
              <a:t>A/Customer Outreach Specialist</a:t>
            </a:r>
          </a:p>
          <a:p>
            <a:r>
              <a:rPr lang="en-US" u="sng" dirty="0">
                <a:solidFill>
                  <a:srgbClr val="0000FF"/>
                </a:solidFill>
                <a:latin typeface="Arial" panose="020B0604020202020204" pitchFamily="34" charset="0"/>
                <a:cs typeface="Arial" panose="020B0604020202020204" pitchFamily="34" charset="0"/>
              </a:rPr>
              <a:t>Sherwin.S.Salla@usps.gov</a:t>
            </a:r>
          </a:p>
        </p:txBody>
      </p:sp>
      <p:pic>
        <p:nvPicPr>
          <p:cNvPr id="5" name="Picture 4">
            <a:extLst>
              <a:ext uri="{FF2B5EF4-FFF2-40B4-BE49-F238E27FC236}">
                <a16:creationId xmlns:a16="http://schemas.microsoft.com/office/drawing/2014/main" id="{3BC0CD4C-EAEE-426E-9C2A-4C4B86DF7FA1}"/>
              </a:ext>
            </a:extLst>
          </p:cNvPr>
          <p:cNvPicPr>
            <a:picLocks noChangeAspect="1"/>
          </p:cNvPicPr>
          <p:nvPr/>
        </p:nvPicPr>
        <p:blipFill>
          <a:blip r:embed="rId6"/>
          <a:stretch>
            <a:fillRect/>
          </a:stretch>
        </p:blipFill>
        <p:spPr>
          <a:xfrm>
            <a:off x="5593191" y="1172762"/>
            <a:ext cx="2867113" cy="2245905"/>
          </a:xfrm>
          <a:prstGeom prst="rect">
            <a:avLst/>
          </a:prstGeom>
        </p:spPr>
      </p:pic>
      <p:sp>
        <p:nvSpPr>
          <p:cNvPr id="11" name="Text Box 10">
            <a:extLst>
              <a:ext uri="{FF2B5EF4-FFF2-40B4-BE49-F238E27FC236}">
                <a16:creationId xmlns:a16="http://schemas.microsoft.com/office/drawing/2014/main" id="{F90CC0E2-1A04-4EB2-A53D-3D9C0E3B727E}"/>
              </a:ext>
            </a:extLst>
          </p:cNvPr>
          <p:cNvSpPr txBox="1">
            <a:spLocks noChangeArrowheads="1"/>
          </p:cNvSpPr>
          <p:nvPr/>
        </p:nvSpPr>
        <p:spPr bwMode="auto">
          <a:xfrm>
            <a:off x="548640" y="726486"/>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1E387C"/>
                </a:solidFill>
                <a:latin typeface="Arial" charset="0"/>
              </a:rPr>
              <a:t> Icebreaker</a:t>
            </a:r>
          </a:p>
          <a:p>
            <a:pPr algn="ctr"/>
            <a:endParaRPr lang="en-US" sz="2000" dirty="0"/>
          </a:p>
        </p:txBody>
      </p:sp>
    </p:spTree>
    <p:extLst>
      <p:ext uri="{BB962C8B-B14F-4D97-AF65-F5344CB8AC3E}">
        <p14:creationId xmlns:p14="http://schemas.microsoft.com/office/powerpoint/2010/main" val="424653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pic>
        <p:nvPicPr>
          <p:cNvPr id="7" name="Picture 6">
            <a:extLst>
              <a:ext uri="{FF2B5EF4-FFF2-40B4-BE49-F238E27FC236}">
                <a16:creationId xmlns:a16="http://schemas.microsoft.com/office/drawing/2014/main" id="{2431164D-3365-4E8B-9FF2-F0C2DB8CF3A8}"/>
              </a:ext>
            </a:extLst>
          </p:cNvPr>
          <p:cNvPicPr>
            <a:picLocks noChangeAspect="1"/>
          </p:cNvPicPr>
          <p:nvPr/>
        </p:nvPicPr>
        <p:blipFill>
          <a:blip r:embed="rId4"/>
          <a:stretch>
            <a:fillRect/>
          </a:stretch>
        </p:blipFill>
        <p:spPr>
          <a:xfrm>
            <a:off x="713528" y="802718"/>
            <a:ext cx="7716945" cy="4340782"/>
          </a:xfrm>
          <a:prstGeom prst="rect">
            <a:avLst/>
          </a:prstGeom>
        </p:spPr>
      </p:pic>
      <p:sp>
        <p:nvSpPr>
          <p:cNvPr id="10" name="Text Box 10">
            <a:extLst>
              <a:ext uri="{FF2B5EF4-FFF2-40B4-BE49-F238E27FC236}">
                <a16:creationId xmlns:a16="http://schemas.microsoft.com/office/drawing/2014/main" id="{D13D591E-E387-47A3-A20F-F00617E6D863}"/>
              </a:ext>
            </a:extLst>
          </p:cNvPr>
          <p:cNvSpPr txBox="1">
            <a:spLocks noChangeArrowheads="1"/>
          </p:cNvSpPr>
          <p:nvPr/>
        </p:nvSpPr>
        <p:spPr bwMode="auto">
          <a:xfrm>
            <a:off x="619526" y="726486"/>
            <a:ext cx="80467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Icebreaker</a:t>
            </a:r>
          </a:p>
          <a:p>
            <a:pPr algn="ctr"/>
            <a:endParaRPr lang="en-US" sz="3200" b="1" dirty="0">
              <a:solidFill>
                <a:srgbClr val="1E387C"/>
              </a:solidFill>
              <a:latin typeface="Arial" charset="0"/>
            </a:endParaRPr>
          </a:p>
          <a:p>
            <a:pPr algn="ctr"/>
            <a:endParaRPr lang="en-US" sz="2000" dirty="0"/>
          </a:p>
        </p:txBody>
      </p:sp>
    </p:spTree>
    <p:extLst>
      <p:ext uri="{BB962C8B-B14F-4D97-AF65-F5344CB8AC3E}">
        <p14:creationId xmlns:p14="http://schemas.microsoft.com/office/powerpoint/2010/main" val="415020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421125" y="804299"/>
            <a:ext cx="830174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sz="3200" b="1" dirty="0">
                <a:solidFill>
                  <a:srgbClr val="0070C0"/>
                </a:solidFill>
                <a:latin typeface="Arial" charset="0"/>
              </a:rPr>
              <a:t> </a:t>
            </a:r>
            <a:r>
              <a:rPr lang="en-US" sz="3200" b="1" dirty="0">
                <a:solidFill>
                  <a:srgbClr val="1E387C"/>
                </a:solidFill>
                <a:latin typeface="Arial" charset="0"/>
              </a:rPr>
              <a:t>History of the PCC</a:t>
            </a:r>
          </a:p>
          <a:p>
            <a:pPr algn="ctr"/>
            <a:endParaRPr lang="en-US" sz="2000" dirty="0"/>
          </a:p>
        </p:txBody>
      </p:sp>
      <p:sp>
        <p:nvSpPr>
          <p:cNvPr id="3" name="TextBox 2">
            <a:extLst>
              <a:ext uri="{FF2B5EF4-FFF2-40B4-BE49-F238E27FC236}">
                <a16:creationId xmlns:a16="http://schemas.microsoft.com/office/drawing/2014/main" id="{012DB486-887F-46E2-8F07-16421577699D}"/>
              </a:ext>
            </a:extLst>
          </p:cNvPr>
          <p:cNvSpPr txBox="1"/>
          <p:nvPr/>
        </p:nvSpPr>
        <p:spPr>
          <a:xfrm>
            <a:off x="1168029" y="4610371"/>
            <a:ext cx="3857833" cy="369332"/>
          </a:xfrm>
          <a:prstGeom prst="rect">
            <a:avLst/>
          </a:prstGeom>
          <a:noFill/>
        </p:spPr>
        <p:txBody>
          <a:bodyPr wrap="square" rtlCol="0">
            <a:spAutoFit/>
          </a:bodyPr>
          <a:lstStyle/>
          <a:p>
            <a:r>
              <a:rPr lang="en-US" dirty="0">
                <a:ln>
                  <a:solidFill>
                    <a:schemeClr val="bg1"/>
                  </a:solidFill>
                </a:ln>
                <a:solidFill>
                  <a:schemeClr val="bg1"/>
                </a:solidFill>
                <a:latin typeface="Swiss 721 Roman" panose="020B0504020202020204" pitchFamily="34" charset="0"/>
              </a:rPr>
              <a:t>PCC EDUCATION PROGRAMMING </a:t>
            </a:r>
          </a:p>
        </p:txBody>
      </p:sp>
      <p:pic>
        <p:nvPicPr>
          <p:cNvPr id="4" name="Picture 3">
            <a:extLst>
              <a:ext uri="{FF2B5EF4-FFF2-40B4-BE49-F238E27FC236}">
                <a16:creationId xmlns:a16="http://schemas.microsoft.com/office/drawing/2014/main" id="{0C12F315-FC08-45DE-82BD-9E79B37DBE99}"/>
              </a:ext>
            </a:extLst>
          </p:cNvPr>
          <p:cNvPicPr>
            <a:picLocks noChangeAspect="1"/>
          </p:cNvPicPr>
          <p:nvPr/>
        </p:nvPicPr>
        <p:blipFill>
          <a:blip r:embed="rId3"/>
          <a:stretch>
            <a:fillRect/>
          </a:stretch>
        </p:blipFill>
        <p:spPr>
          <a:xfrm>
            <a:off x="0" y="4164858"/>
            <a:ext cx="9103953" cy="978642"/>
          </a:xfrm>
          <a:prstGeom prst="rect">
            <a:avLst/>
          </a:prstGeom>
        </p:spPr>
      </p:pic>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4"/>
          <a:stretch>
            <a:fillRect/>
          </a:stretch>
        </p:blipFill>
        <p:spPr>
          <a:xfrm>
            <a:off x="5593191" y="4033688"/>
            <a:ext cx="3550810" cy="1038225"/>
          </a:xfrm>
          <a:prstGeom prst="rect">
            <a:avLst/>
          </a:prstGeom>
        </p:spPr>
      </p:pic>
      <p:pic>
        <p:nvPicPr>
          <p:cNvPr id="10" name="Picture 9">
            <a:extLst>
              <a:ext uri="{FF2B5EF4-FFF2-40B4-BE49-F238E27FC236}">
                <a16:creationId xmlns:a16="http://schemas.microsoft.com/office/drawing/2014/main" id="{90344987-C9BC-406F-9B95-7230F90258C0}"/>
              </a:ext>
            </a:extLst>
          </p:cNvPr>
          <p:cNvPicPr>
            <a:picLocks noChangeAspect="1"/>
          </p:cNvPicPr>
          <p:nvPr/>
        </p:nvPicPr>
        <p:blipFill>
          <a:blip r:embed="rId5"/>
          <a:stretch>
            <a:fillRect/>
          </a:stretch>
        </p:blipFill>
        <p:spPr>
          <a:xfrm>
            <a:off x="7168449" y="4425579"/>
            <a:ext cx="1615044" cy="457200"/>
          </a:xfrm>
          <a:prstGeom prst="rect">
            <a:avLst/>
          </a:prstGeom>
        </p:spPr>
      </p:pic>
      <p:sp>
        <p:nvSpPr>
          <p:cNvPr id="7" name="TextBox 6">
            <a:extLst>
              <a:ext uri="{FF2B5EF4-FFF2-40B4-BE49-F238E27FC236}">
                <a16:creationId xmlns:a16="http://schemas.microsoft.com/office/drawing/2014/main" id="{EFA19CC3-64CA-458E-8373-C221E89A1D8D}"/>
              </a:ext>
            </a:extLst>
          </p:cNvPr>
          <p:cNvSpPr txBox="1"/>
          <p:nvPr/>
        </p:nvSpPr>
        <p:spPr>
          <a:xfrm>
            <a:off x="1411706" y="1828021"/>
            <a:ext cx="380042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Cornelius “Neal” Fedderman</a:t>
            </a:r>
          </a:p>
          <a:p>
            <a:r>
              <a:rPr lang="en-US" dirty="0">
                <a:solidFill>
                  <a:srgbClr val="1E387C"/>
                </a:solidFill>
                <a:latin typeface="Arial" panose="020B0604020202020204" pitchFamily="34" charset="0"/>
                <a:cs typeface="Arial" panose="020B0604020202020204" pitchFamily="34" charset="0"/>
              </a:rPr>
              <a:t>National Industry Vice Chairperson</a:t>
            </a:r>
          </a:p>
          <a:p>
            <a:r>
              <a:rPr lang="en-US" dirty="0">
                <a:solidFill>
                  <a:srgbClr val="1E387C"/>
                </a:solidFill>
                <a:latin typeface="Arial" panose="020B0604020202020204" pitchFamily="34" charset="0"/>
                <a:cs typeface="Arial" panose="020B0604020202020204" pitchFamily="34" charset="0"/>
                <a:hlinkClick r:id="rId6"/>
              </a:rPr>
              <a:t>Neal_Fedderman@carmax.com</a:t>
            </a:r>
            <a:r>
              <a:rPr lang="en-US" dirty="0">
                <a:solidFill>
                  <a:srgbClr val="1E387C"/>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3BC0CD4C-EAEE-426E-9C2A-4C4B86DF7FA1}"/>
              </a:ext>
            </a:extLst>
          </p:cNvPr>
          <p:cNvPicPr>
            <a:picLocks noChangeAspect="1"/>
          </p:cNvPicPr>
          <p:nvPr/>
        </p:nvPicPr>
        <p:blipFill>
          <a:blip r:embed="rId7"/>
          <a:stretch>
            <a:fillRect/>
          </a:stretch>
        </p:blipFill>
        <p:spPr>
          <a:xfrm>
            <a:off x="5593191" y="1250575"/>
            <a:ext cx="2867113" cy="2245905"/>
          </a:xfrm>
          <a:prstGeom prst="rect">
            <a:avLst/>
          </a:prstGeom>
        </p:spPr>
      </p:pic>
    </p:spTree>
    <p:extLst>
      <p:ext uri="{BB962C8B-B14F-4D97-AF65-F5344CB8AC3E}">
        <p14:creationId xmlns:p14="http://schemas.microsoft.com/office/powerpoint/2010/main" val="56692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916928" y="810313"/>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457189"/>
            <a:r>
              <a:rPr lang="en-US" sz="3200" b="1" dirty="0">
                <a:solidFill>
                  <a:srgbClr val="0070C0"/>
                </a:solidFill>
                <a:latin typeface="Arial" charset="0"/>
              </a:rPr>
              <a:t> </a:t>
            </a:r>
            <a:r>
              <a:rPr lang="en-US" sz="3200" b="1" dirty="0">
                <a:solidFill>
                  <a:srgbClr val="1E387C"/>
                </a:solidFill>
                <a:latin typeface="Arial" charset="0"/>
              </a:rPr>
              <a:t>History of the PCC </a:t>
            </a:r>
          </a:p>
          <a:p>
            <a:pPr algn="ctr" defTabSz="457189"/>
            <a:endParaRPr lang="en-US" sz="2000" dirty="0">
              <a:solidFill>
                <a:prstClr val="black"/>
              </a:solidFill>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30" y="4610372"/>
            <a:ext cx="3857833" cy="369332"/>
          </a:xfrm>
          <a:prstGeom prst="rect">
            <a:avLst/>
          </a:prstGeom>
          <a:noFill/>
        </p:spPr>
        <p:txBody>
          <a:bodyPr wrap="square" rtlCol="0">
            <a:spAutoFit/>
          </a:bodyPr>
          <a:lstStyle/>
          <a:p>
            <a:pPr defTabSz="457189"/>
            <a:r>
              <a:rPr lang="en-US" dirty="0">
                <a:ln>
                  <a:solidFill>
                    <a:prstClr val="white"/>
                  </a:solidFill>
                </a:ln>
                <a:solidFill>
                  <a:prstClr val="white"/>
                </a:solidFill>
                <a:latin typeface="Swiss 721 Roman" panose="020B0504020202020204" pitchFamily="34" charset="0"/>
              </a:rPr>
              <a:t>PCC EDUCATION PROGRAMMING </a:t>
            </a:r>
          </a:p>
        </p:txBody>
      </p:sp>
      <p:sp>
        <p:nvSpPr>
          <p:cNvPr id="5" name="TextBox 4">
            <a:extLst>
              <a:ext uri="{FF2B5EF4-FFF2-40B4-BE49-F238E27FC236}">
                <a16:creationId xmlns:a16="http://schemas.microsoft.com/office/drawing/2014/main" id="{3306DBCC-795E-428D-BA66-40A6F1F766DD}"/>
              </a:ext>
            </a:extLst>
          </p:cNvPr>
          <p:cNvSpPr txBox="1"/>
          <p:nvPr/>
        </p:nvSpPr>
        <p:spPr>
          <a:xfrm>
            <a:off x="397382" y="1933950"/>
            <a:ext cx="856626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a:solidFill>
                  <a:srgbClr val="0070C0"/>
                </a:solidFill>
                <a:latin typeface="Arial" panose="020B0604020202020204" pitchFamily="34" charset="0"/>
                <a:cs typeface="Arial" panose="020B0604020202020204" pitchFamily="34" charset="0"/>
              </a:rPr>
              <a:t>The PCC® Program’s mission is to foster a close working relationship between the U.S. Postal Service and commercial mailers. Our goals are to share information about new and existing Postal Service business products, programs, services, and procedures.</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Through focused educational programs, the PCC® strives to help industry members and their organizations grow and develop professionally.”</a:t>
            </a:r>
          </a:p>
        </p:txBody>
      </p:sp>
      <p:sp>
        <p:nvSpPr>
          <p:cNvPr id="2" name="Rectangle 1">
            <a:extLst>
              <a:ext uri="{FF2B5EF4-FFF2-40B4-BE49-F238E27FC236}">
                <a16:creationId xmlns:a16="http://schemas.microsoft.com/office/drawing/2014/main" id="{3CE861E3-C5DE-42B0-A0C2-8B6D84930868}"/>
              </a:ext>
            </a:extLst>
          </p:cNvPr>
          <p:cNvSpPr/>
          <p:nvPr/>
        </p:nvSpPr>
        <p:spPr>
          <a:xfrm>
            <a:off x="8711231" y="4610372"/>
            <a:ext cx="335047" cy="4572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84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722090" y="789162"/>
            <a:ext cx="80467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457189"/>
            <a:r>
              <a:rPr lang="en-US" sz="3200" b="1" dirty="0">
                <a:solidFill>
                  <a:srgbClr val="0070C0"/>
                </a:solidFill>
                <a:latin typeface="Arial" charset="0"/>
              </a:rPr>
              <a:t> </a:t>
            </a:r>
            <a:r>
              <a:rPr lang="en-US" sz="3200" b="1" dirty="0">
                <a:solidFill>
                  <a:srgbClr val="1E387C"/>
                </a:solidFill>
                <a:latin typeface="Arial" charset="0"/>
              </a:rPr>
              <a:t>History of the PCC </a:t>
            </a:r>
          </a:p>
          <a:p>
            <a:pPr algn="ctr" defTabSz="457189"/>
            <a:endParaRPr lang="en-US" sz="2000" dirty="0">
              <a:solidFill>
                <a:prstClr val="black"/>
              </a:solidFill>
            </a:endParaRPr>
          </a:p>
        </p:txBody>
      </p:sp>
      <p:sp>
        <p:nvSpPr>
          <p:cNvPr id="3" name="TextBox 2">
            <a:extLst>
              <a:ext uri="{FF2B5EF4-FFF2-40B4-BE49-F238E27FC236}">
                <a16:creationId xmlns:a16="http://schemas.microsoft.com/office/drawing/2014/main" id="{012DB486-887F-46E2-8F07-16421577699D}"/>
              </a:ext>
            </a:extLst>
          </p:cNvPr>
          <p:cNvSpPr txBox="1"/>
          <p:nvPr/>
        </p:nvSpPr>
        <p:spPr>
          <a:xfrm>
            <a:off x="1168030" y="4610372"/>
            <a:ext cx="3857833" cy="369332"/>
          </a:xfrm>
          <a:prstGeom prst="rect">
            <a:avLst/>
          </a:prstGeom>
          <a:noFill/>
        </p:spPr>
        <p:txBody>
          <a:bodyPr wrap="square" rtlCol="0">
            <a:spAutoFit/>
          </a:bodyPr>
          <a:lstStyle/>
          <a:p>
            <a:pPr defTabSz="457189"/>
            <a:r>
              <a:rPr lang="en-US" dirty="0">
                <a:ln>
                  <a:solidFill>
                    <a:prstClr val="white"/>
                  </a:solidFill>
                </a:ln>
                <a:solidFill>
                  <a:prstClr val="white"/>
                </a:solidFill>
                <a:latin typeface="Swiss 721 Roman" panose="020B0504020202020204" pitchFamily="34" charset="0"/>
              </a:rPr>
              <a:t>PCC EDUCATION PROGRAMMING </a:t>
            </a:r>
          </a:p>
        </p:txBody>
      </p:sp>
      <p:pic>
        <p:nvPicPr>
          <p:cNvPr id="9" name="Picture 8">
            <a:extLst>
              <a:ext uri="{FF2B5EF4-FFF2-40B4-BE49-F238E27FC236}">
                <a16:creationId xmlns:a16="http://schemas.microsoft.com/office/drawing/2014/main" id="{73F29AB1-CB0F-4379-88B1-934A299F25F1}"/>
              </a:ext>
            </a:extLst>
          </p:cNvPr>
          <p:cNvPicPr>
            <a:picLocks noChangeAspect="1"/>
          </p:cNvPicPr>
          <p:nvPr/>
        </p:nvPicPr>
        <p:blipFill>
          <a:blip r:embed="rId3"/>
          <a:stretch>
            <a:fillRect/>
          </a:stretch>
        </p:blipFill>
        <p:spPr>
          <a:xfrm>
            <a:off x="5593191" y="4033688"/>
            <a:ext cx="3550810" cy="1038225"/>
          </a:xfrm>
          <a:prstGeom prst="rect">
            <a:avLst/>
          </a:prstGeom>
        </p:spPr>
      </p:pic>
      <p:sp>
        <p:nvSpPr>
          <p:cNvPr id="5" name="TextBox 4">
            <a:extLst>
              <a:ext uri="{FF2B5EF4-FFF2-40B4-BE49-F238E27FC236}">
                <a16:creationId xmlns:a16="http://schemas.microsoft.com/office/drawing/2014/main" id="{3306DBCC-795E-428D-BA66-40A6F1F766DD}"/>
              </a:ext>
            </a:extLst>
          </p:cNvPr>
          <p:cNvSpPr txBox="1"/>
          <p:nvPr/>
        </p:nvSpPr>
        <p:spPr>
          <a:xfrm>
            <a:off x="597057" y="1507211"/>
            <a:ext cx="8566266" cy="43011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a:solidFill>
                  <a:srgbClr val="0070C0"/>
                </a:solidFill>
                <a:latin typeface="Arial" panose="020B0604020202020204" pitchFamily="34" charset="0"/>
                <a:cs typeface="Arial" panose="020B0604020202020204" pitchFamily="34" charset="0"/>
              </a:rPr>
              <a:t>The PCC® Program’s mission is to foster a close working relationship between the U.S. Postal Service and commercial mailers. Our goals are to share information about new and existing Postal Service business products, programs, services, and procedures.”</a:t>
            </a:r>
          </a:p>
          <a:p>
            <a:endParaRPr lang="en-US" dirty="0">
              <a:solidFill>
                <a:srgbClr val="0070C0"/>
              </a:solidFill>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 Identified an opportunity for better communication between local </a:t>
            </a:r>
          </a:p>
          <a:p>
            <a:pPr lvl="1"/>
            <a:r>
              <a:rPr lang="en-US" dirty="0">
                <a:latin typeface="Arial" panose="020B0604020202020204" pitchFamily="34" charset="0"/>
                <a:cs typeface="Arial" panose="020B0604020202020204" pitchFamily="34" charset="0"/>
              </a:rPr>
              <a:t>    mailers and the Post Office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Established in 1961 – Mail Users Council</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Greater Baltimore and Greater Dallas</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Supporting Business and Residential mailers</a:t>
            </a:r>
          </a:p>
          <a:p>
            <a:pPr marL="671513" lvl="1" indent="-214313">
              <a:buFont typeface="Arial" panose="020B0604020202020204" pitchFamily="34" charset="0"/>
              <a:buChar char="•"/>
            </a:pPr>
            <a:r>
              <a:rPr lang="en-US" dirty="0">
                <a:latin typeface="Arial" panose="020B0604020202020204" pitchFamily="34" charset="0"/>
                <a:cs typeface="Arial" panose="020B0604020202020204" pitchFamily="34" charset="0"/>
              </a:rPr>
              <a:t>Later became known as the Citizens’ Advisory Councils (CAC)</a:t>
            </a:r>
          </a:p>
          <a:p>
            <a:pPr marL="10858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Addressing the “Mail Early” campaign</a:t>
            </a:r>
          </a:p>
          <a:p>
            <a:pPr marL="1085850" lvl="2"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solidFill>
                <a:srgbClr val="C00000"/>
              </a:solidFill>
            </a:endParaRPr>
          </a:p>
          <a:p>
            <a:endParaRPr lang="en-US" sz="1350" dirty="0">
              <a:solidFill>
                <a:srgbClr val="C00000"/>
              </a:solidFill>
            </a:endParaRPr>
          </a:p>
        </p:txBody>
      </p:sp>
    </p:spTree>
    <p:extLst>
      <p:ext uri="{BB962C8B-B14F-4D97-AF65-F5344CB8AC3E}">
        <p14:creationId xmlns:p14="http://schemas.microsoft.com/office/powerpoint/2010/main" val="313111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EBE18BE0E5494C973FDEB99F0EC1A2" ma:contentTypeVersion="2" ma:contentTypeDescription="Create a new document." ma:contentTypeScope="" ma:versionID="b8ffb89b648cc80c47edf3a229354259">
  <xsd:schema xmlns:xsd="http://www.w3.org/2001/XMLSchema" xmlns:xs="http://www.w3.org/2001/XMLSchema" xmlns:p="http://schemas.microsoft.com/office/2006/metadata/properties" xmlns:ns3="e25b5cdf-4732-4d1d-b990-770ea7f48aa1" targetNamespace="http://schemas.microsoft.com/office/2006/metadata/properties" ma:root="true" ma:fieldsID="8dcba6ea3e29da887d4f0e23d3fe7cbb" ns3:_="">
    <xsd:import namespace="e25b5cdf-4732-4d1d-b990-770ea7f48aa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b5cdf-4732-4d1d-b990-770ea7f48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office/2006/metadata/properties"/>
    <ds:schemaRef ds:uri="http://schemas.microsoft.com/office/2006/documentManagement/types"/>
    <ds:schemaRef ds:uri="e25b5cdf-4732-4d1d-b990-770ea7f48aa1"/>
    <ds:schemaRef ds:uri="http://schemas.openxmlformats.org/package/2006/metadata/core-propertie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596108D2-647A-408D-AACC-A4B5589F3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5b5cdf-4732-4d1d-b990-770ea7f48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11461</TotalTime>
  <Words>3740</Words>
  <Application>Microsoft Office PowerPoint</Application>
  <PresentationFormat>On-screen Show (16:9)</PresentationFormat>
  <Paragraphs>521</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Abadi Extra Light</vt:lpstr>
      <vt:lpstr>Arial</vt:lpstr>
      <vt:lpstr>Calibri</vt:lpstr>
      <vt:lpstr>Courier New</vt:lpstr>
      <vt:lpstr>Lucida Grande</vt:lpstr>
      <vt:lpstr>Swiss 721 Roman</vt:lpstr>
      <vt:lpstr>Symbol</vt:lpstr>
      <vt:lpstr>Times</vt:lpstr>
      <vt:lpstr>Times New Roman</vt:lpstr>
      <vt:lpstr>Wingdings</vt:lpstr>
      <vt:lpstr>Office Theme</vt:lpstr>
      <vt:lpstr>PowerPoint Presentation</vt:lpstr>
      <vt:lpstr>PowerPoint Presentation</vt:lpstr>
      <vt:lpstr>Housekeeping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  </vt:lpstr>
      <vt:lpstr>Many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Scocco, Cathy M - Washington, DC</cp:lastModifiedBy>
  <cp:revision>217</cp:revision>
  <dcterms:created xsi:type="dcterms:W3CDTF">2010-04-12T23:12:02Z</dcterms:created>
  <dcterms:modified xsi:type="dcterms:W3CDTF">2022-03-21T12:44:39Z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0x0101000CEBE18BE0E5494C973FDEB99F0EC1A2</vt:lpwstr>
  </property>
</Properties>
</file>